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  <p:sldMasterId id="2147483813" r:id="rId2"/>
    <p:sldMasterId id="2147483825" r:id="rId3"/>
    <p:sldMasterId id="2147483837" r:id="rId4"/>
  </p:sldMasterIdLst>
  <p:notesMasterIdLst>
    <p:notesMasterId r:id="rId45"/>
  </p:notesMasterIdLst>
  <p:sldIdLst>
    <p:sldId id="305" r:id="rId5"/>
    <p:sldId id="259" r:id="rId6"/>
    <p:sldId id="257" r:id="rId7"/>
    <p:sldId id="260" r:id="rId8"/>
    <p:sldId id="355" r:id="rId9"/>
    <p:sldId id="395" r:id="rId10"/>
    <p:sldId id="356" r:id="rId11"/>
    <p:sldId id="342" r:id="rId12"/>
    <p:sldId id="357" r:id="rId13"/>
    <p:sldId id="263" r:id="rId14"/>
    <p:sldId id="264" r:id="rId15"/>
    <p:sldId id="358" r:id="rId16"/>
    <p:sldId id="267" r:id="rId17"/>
    <p:sldId id="268" r:id="rId18"/>
    <p:sldId id="362" r:id="rId19"/>
    <p:sldId id="396" r:id="rId20"/>
    <p:sldId id="375" r:id="rId21"/>
    <p:sldId id="341" r:id="rId22"/>
    <p:sldId id="369" r:id="rId23"/>
    <p:sldId id="397" r:id="rId24"/>
    <p:sldId id="378" r:id="rId25"/>
    <p:sldId id="376" r:id="rId26"/>
    <p:sldId id="379" r:id="rId27"/>
    <p:sldId id="380" r:id="rId28"/>
    <p:sldId id="309" r:id="rId29"/>
    <p:sldId id="310" r:id="rId30"/>
    <p:sldId id="381" r:id="rId31"/>
    <p:sldId id="398" r:id="rId32"/>
    <p:sldId id="383" r:id="rId33"/>
    <p:sldId id="399" r:id="rId34"/>
    <p:sldId id="385" r:id="rId35"/>
    <p:sldId id="386" r:id="rId36"/>
    <p:sldId id="400" r:id="rId37"/>
    <p:sldId id="394" r:id="rId38"/>
    <p:sldId id="389" r:id="rId39"/>
    <p:sldId id="390" r:id="rId40"/>
    <p:sldId id="391" r:id="rId41"/>
    <p:sldId id="392" r:id="rId42"/>
    <p:sldId id="393" r:id="rId43"/>
    <p:sldId id="338" r:id="rId44"/>
  </p:sldIdLst>
  <p:sldSz cx="9144000" cy="6858000" type="screen4x3"/>
  <p:notesSz cx="6735763" cy="9799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5CBF2"/>
    <a:srgbClr val="921A89"/>
    <a:srgbClr val="00CCFF"/>
    <a:srgbClr val="000000"/>
    <a:srgbClr val="ED9D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88" autoAdjust="0"/>
    <p:restoredTop sz="82322" autoAdjust="0"/>
  </p:normalViewPr>
  <p:slideViewPr>
    <p:cSldViewPr>
      <p:cViewPr varScale="1">
        <p:scale>
          <a:sx n="55" d="100"/>
          <a:sy n="55" d="100"/>
        </p:scale>
        <p:origin x="-7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2" d="100"/>
          <a:sy n="32" d="100"/>
        </p:scale>
        <p:origin x="-1554" y="-96"/>
      </p:cViewPr>
      <p:guideLst>
        <p:guide orient="horz" pos="3087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5013"/>
            <a:ext cx="4897437" cy="3675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54828"/>
            <a:ext cx="5388610" cy="440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07955"/>
            <a:ext cx="2918831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07955"/>
            <a:ext cx="2918831" cy="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51AE7C9-4361-46F3-97EC-F6E3DAF92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5CF2F9-163D-4B38-80A3-A9BD9910379B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1AE7C9-4361-46F3-97EC-F6E3DAF922E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0A7FC-5641-43C0-928E-40A1CFF40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352E-A39B-4A9A-8936-0A8CCC68D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/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4644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644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32BA3-82EC-4B1E-9D82-886E435B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AFDC7-9133-4078-AB09-0A27A8B64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2C9D-6889-4C21-A10F-F2CE1DF79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5204-5713-4029-B2F1-B37FD3D47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FF75F-E859-4880-BF86-AC62983D3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11906-E70A-4688-99C7-84652D03A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355D-A10F-4B5C-B8CC-1D7513D6C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A66A-42AF-4A8F-BD9B-00B2106EE0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17F23-BC37-4766-BC87-D1F4A372E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77D26-2A9F-42C1-B6D0-73F420938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2C55-A6DF-49BE-82B9-7FAD8290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56754-32F0-40B8-88A0-527ECCDEE0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E4981-564F-4544-B183-E3134B186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607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1B5D7-5BD7-4F7D-A1A4-03010AA9D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1330F-C35F-41E4-A4F2-B56ABFCC5F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CF34F-2B95-475A-9796-F6B08F6E4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8E229-7E73-4EFF-9C8C-09A3C2722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A51A4-3239-4BE8-B0CC-CF028C932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A3B03-8E50-4286-957E-0CD045C0D1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53CC1-9420-4A26-B9C3-10ED2CC3B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B8062-83BA-49E6-8C44-6030287E7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40A6B-F214-4AE4-83BD-43BFCBD41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FC7CA-56EA-4BB9-9170-37D609C7D9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202C1-8B3F-49D1-91EE-7B71CBD96E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647EC-E559-4363-9E14-CFD5035991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66A4-0895-488A-8A2C-C3E953726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964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3965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FB3D-DF5D-48B0-A9CF-58F757EA1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FCA5E-53F8-48D4-931F-86F834264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44BB-F053-4DF6-ADFF-1314DF8C2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2B27-95F0-4736-9E40-3B1BD589C2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558B-A9EE-4B35-AC64-C42F396353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BE5BD-29DE-4B86-B2B1-D47F6794C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38E40-74A9-4D5F-B529-FD81BE588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4EE4-8843-4AC7-A3A4-BC8EA4E7E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791A1-1515-44F0-ACAF-E909EB385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851DB-8EF6-44C6-82EA-414D74B33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0D87-3024-4B66-A5D9-B4F917AD3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1ABEB-C981-4B21-9398-C9C960159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DC3-6000-4561-8BB3-D59378332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5059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0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1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2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45066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67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45069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70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45072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73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45075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076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5007" r:id="rId12"/>
    <p:sldLayoutId id="2147485008" r:id="rId13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4541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grpSp>
          <p:nvGrpSpPr>
            <p:cNvPr id="205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4541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ru-RU" sz="2400"/>
              </a:p>
            </p:txBody>
          </p:sp>
          <p:sp>
            <p:nvSpPr>
              <p:cNvPr id="14541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5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54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>
                <a:latin typeface="+mn-lt"/>
              </a:defRPr>
            </a:lvl1pPr>
          </a:lstStyle>
          <a:p>
            <a:pPr>
              <a:defRPr/>
            </a:pPr>
            <a:fld id="{976946FB-FFD2-49A8-9D21-4A5106E77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542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9" r:id="rId1"/>
    <p:sldLayoutId id="2147484975" r:id="rId2"/>
    <p:sldLayoutId id="2147484976" r:id="rId3"/>
    <p:sldLayoutId id="2147484977" r:id="rId4"/>
    <p:sldLayoutId id="2147484978" r:id="rId5"/>
    <p:sldLayoutId id="2147484979" r:id="rId6"/>
    <p:sldLayoutId id="2147484980" r:id="rId7"/>
    <p:sldLayoutId id="2147484981" r:id="rId8"/>
    <p:sldLayoutId id="2147484982" r:id="rId9"/>
    <p:sldLayoutId id="2147484983" r:id="rId10"/>
    <p:sldLayoutId id="2147484984" r:id="rId11"/>
    <p:sldLayoutId id="2147485010" r:id="rId12"/>
    <p:sldLayoutId id="214748501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fld id="{D7B5D871-A36B-46F3-A09A-31A250518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5975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/>
            </a:p>
          </p:txBody>
        </p:sp>
        <p:sp>
          <p:nvSpPr>
            <p:cNvPr id="15975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  <p:sldLayoutId id="2147484985" r:id="rId2"/>
    <p:sldLayoutId id="2147484986" r:id="rId3"/>
    <p:sldLayoutId id="2147484987" r:id="rId4"/>
    <p:sldLayoutId id="2147484988" r:id="rId5"/>
    <p:sldLayoutId id="2147484989" r:id="rId6"/>
    <p:sldLayoutId id="2147484990" r:id="rId7"/>
    <p:sldLayoutId id="2147484991" r:id="rId8"/>
    <p:sldLayoutId id="2147484992" r:id="rId9"/>
    <p:sldLayoutId id="2147484993" r:id="rId10"/>
    <p:sldLayoutId id="2147484994" r:id="rId11"/>
    <p:sldLayoutId id="2147484995" r:id="rId12"/>
    <p:sldLayoutId id="214748499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9C69F9F3-FD70-48BF-A55A-1C9139C60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4130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202762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4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6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1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20276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6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2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2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20277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3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202780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2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4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4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20278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7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8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89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90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105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4106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202793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9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7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02796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79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8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02799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0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9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02802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0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0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02805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0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1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2808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0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2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202811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12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3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202814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02815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4997" r:id="rId2"/>
    <p:sldLayoutId id="2147484998" r:id="rId3"/>
    <p:sldLayoutId id="2147484999" r:id="rId4"/>
    <p:sldLayoutId id="2147485000" r:id="rId5"/>
    <p:sldLayoutId id="2147485001" r:id="rId6"/>
    <p:sldLayoutId id="2147485002" r:id="rId7"/>
    <p:sldLayoutId id="2147485003" r:id="rId8"/>
    <p:sldLayoutId id="2147485004" r:id="rId9"/>
    <p:sldLayoutId id="2147485005" r:id="rId10"/>
    <p:sldLayoutId id="2147485006" r:id="rId11"/>
    <p:sldLayoutId id="2147485014" r:id="rId12"/>
    <p:sldLayoutId id="214748501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2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30.xml"/><Relationship Id="rId3" Type="http://schemas.openxmlformats.org/officeDocument/2006/relationships/slide" Target="slide6.xml"/><Relationship Id="rId7" Type="http://schemas.openxmlformats.org/officeDocument/2006/relationships/slide" Target="slide16.xml"/><Relationship Id="rId12" Type="http://schemas.openxmlformats.org/officeDocument/2006/relationships/slide" Target="slide28.xml"/><Relationship Id="rId17" Type="http://schemas.openxmlformats.org/officeDocument/2006/relationships/slide" Target="slide40.xml"/><Relationship Id="rId2" Type="http://schemas.openxmlformats.org/officeDocument/2006/relationships/slide" Target="slide4.xml"/><Relationship Id="rId16" Type="http://schemas.openxmlformats.org/officeDocument/2006/relationships/slide" Target="slide37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3.xml"/><Relationship Id="rId11" Type="http://schemas.openxmlformats.org/officeDocument/2006/relationships/slide" Target="slide25.xml"/><Relationship Id="rId5" Type="http://schemas.openxmlformats.org/officeDocument/2006/relationships/slide" Target="slide10.xml"/><Relationship Id="rId15" Type="http://schemas.openxmlformats.org/officeDocument/2006/relationships/slide" Target="slide34.xml"/><Relationship Id="rId10" Type="http://schemas.openxmlformats.org/officeDocument/2006/relationships/slide" Target="slide22.xml"/><Relationship Id="rId4" Type="http://schemas.openxmlformats.org/officeDocument/2006/relationships/slide" Target="slide8.xml"/><Relationship Id="rId9" Type="http://schemas.openxmlformats.org/officeDocument/2006/relationships/slide" Target="slide20.xml"/><Relationship Id="rId14" Type="http://schemas.openxmlformats.org/officeDocument/2006/relationships/slide" Target="slide3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42938" y="1928813"/>
            <a:ext cx="7772400" cy="1600200"/>
          </a:xfrm>
          <a:noFill/>
        </p:spPr>
        <p:txBody>
          <a:bodyPr/>
          <a:lstStyle/>
          <a:p>
            <a:pPr eaLnBrk="1" hangingPunct="1"/>
            <a:r>
              <a:rPr lang="ru-RU" sz="8800" b="1" smtClean="0">
                <a:solidFill>
                  <a:schemeClr val="tx1"/>
                </a:solidFill>
                <a:latin typeface="Comic Sans MS" pitchFamily="66" charset="0"/>
              </a:rPr>
              <a:t>  СВОЯ ИГРА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708275"/>
            <a:ext cx="91440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tx1"/>
                </a:solidFill>
                <a:latin typeface="Comic Sans MS" pitchFamily="66" charset="0"/>
              </a:rPr>
              <a:t>Вопрос аукцион</a:t>
            </a:r>
            <a:r>
              <a:rPr lang="ru-RU" sz="5400" dirty="0" smtClean="0">
                <a:latin typeface="Comic Sans MS" pitchFamily="66" charset="0"/>
              </a:rPr>
              <a:t/>
            </a:r>
            <a:br>
              <a:rPr lang="ru-RU" sz="5400" dirty="0" smtClean="0">
                <a:latin typeface="Comic Sans MS" pitchFamily="66" charset="0"/>
              </a:rPr>
            </a:br>
            <a:endParaRPr lang="en-US" sz="9600" dirty="0" smtClean="0">
              <a:cs typeface="Times New Roman" pitchFamily="18" charset="0"/>
            </a:endParaRPr>
          </a:p>
        </p:txBody>
      </p:sp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3786188" y="3643313"/>
            <a:ext cx="13970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$</a:t>
            </a:r>
          </a:p>
        </p:txBody>
      </p:sp>
      <p:sp>
        <p:nvSpPr>
          <p:cNvPr id="23556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 bwMode="auto">
          <a:xfrm>
            <a:off x="0" y="642938"/>
            <a:ext cx="9144000" cy="350043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kumimoji="1" lang="ru-RU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457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571500"/>
            <a:ext cx="9144000" cy="3643313"/>
          </a:xfrm>
        </p:spPr>
        <p:txBody>
          <a:bodyPr/>
          <a:lstStyle/>
          <a:p>
            <a:pPr algn="just" eaLnBrk="1" hangingPunct="1"/>
            <a:r>
              <a:rPr lang="ru-RU" sz="2800" b="1" smtClean="0">
                <a:solidFill>
                  <a:srgbClr val="0000FF"/>
                </a:solidFill>
                <a:latin typeface="Comic Sans MS" pitchFamily="66" charset="0"/>
              </a:rPr>
              <a:t>Он, как видно не заслужил такой приятной памяти в народе, как отец его; несмотря на то, что деятельность имеет важное значение в нашей начальной истории….Он, как видно, был более князем-нарядником страны. Он любил церковные уставы, был знаком с ними:…к его времени относится и первый писаный устав гражданский….»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0" y="4724400"/>
            <a:ext cx="9144000" cy="6461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u="sng" dirty="0">
                <a:solidFill>
                  <a:schemeClr val="tx1"/>
                </a:solidFill>
                <a:latin typeface="Comic Sans MS" pitchFamily="66" charset="0"/>
              </a:rPr>
              <a:t>О ком пишет философ Соловьев С.М.</a:t>
            </a:r>
          </a:p>
        </p:txBody>
      </p:sp>
      <p:sp>
        <p:nvSpPr>
          <p:cNvPr id="24581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282" y="785813"/>
            <a:ext cx="8715436" cy="1323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Ярослав Мудрый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(978 – 1054)</a:t>
            </a:r>
          </a:p>
        </p:txBody>
      </p:sp>
      <p:sp>
        <p:nvSpPr>
          <p:cNvPr id="2560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5604" name="Picture 5" descr="09Ярослав 1 Мудр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7407"/>
          <a:stretch>
            <a:fillRect/>
          </a:stretch>
        </p:blipFill>
        <p:spPr>
          <a:xfrm>
            <a:off x="2786050" y="2285992"/>
            <a:ext cx="2857500" cy="3738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6627" name="Содержимое 5" descr="meshok_kot-2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25" y="571500"/>
            <a:ext cx="5643563" cy="5643563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 bwMode="auto">
          <a:xfrm>
            <a:off x="714348" y="1214422"/>
            <a:ext cx="8072494" cy="2500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50" y="1714500"/>
            <a:ext cx="8643938" cy="1531938"/>
          </a:xfrm>
        </p:spPr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002060"/>
                </a:solidFill>
              </a:rPr>
              <a:t>Этими продуктами питания </a:t>
            </a:r>
            <a:r>
              <a:rPr lang="ru-RU" dirty="0" err="1" smtClean="0">
                <a:solidFill>
                  <a:srgbClr val="002060"/>
                </a:solidFill>
              </a:rPr>
              <a:t>издревна</a:t>
            </a:r>
            <a:r>
              <a:rPr lang="ru-RU" dirty="0" smtClean="0">
                <a:solidFill>
                  <a:srgbClr val="002060"/>
                </a:solidFill>
              </a:rPr>
              <a:t> на Руси встречали каждого гостя</a:t>
            </a:r>
          </a:p>
        </p:txBody>
      </p:sp>
      <p:sp>
        <p:nvSpPr>
          <p:cNvPr id="276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88350" y="6092825"/>
            <a:ext cx="755650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85720" y="5000625"/>
            <a:ext cx="8643998" cy="650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u="sng" dirty="0" smtClean="0">
                <a:solidFill>
                  <a:schemeClr val="tx1"/>
                </a:solidFill>
                <a:latin typeface="Comic Sans MS" pitchFamily="66" charset="0"/>
              </a:rPr>
              <a:t>Что это </a:t>
            </a:r>
            <a:r>
              <a:rPr lang="ru-RU" sz="3600" u="sng" smtClean="0">
                <a:solidFill>
                  <a:schemeClr val="tx1"/>
                </a:solidFill>
                <a:latin typeface="Comic Sans MS" pitchFamily="66" charset="0"/>
              </a:rPr>
              <a:t>за продукты?</a:t>
            </a:r>
            <a:endParaRPr lang="ru-RU" sz="360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5750" y="428625"/>
            <a:ext cx="8501063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Это  хлеб-соль – символы благополучия и гостеприимства. Солонка была среди предметов особо почитаемых и в </a:t>
            </a:r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городе, </a:t>
            </a:r>
            <a:r>
              <a:rPr lang="ru-RU" sz="3200" dirty="0">
                <a:solidFill>
                  <a:schemeClr val="tx1"/>
                </a:solidFill>
                <a:latin typeface="Comic Sans MS" pitchFamily="66" charset="0"/>
              </a:rPr>
              <a:t>и в деревне.</a:t>
            </a:r>
          </a:p>
        </p:txBody>
      </p:sp>
      <p:sp>
        <p:nvSpPr>
          <p:cNvPr id="28675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8849" name="Picture 1" descr="C:\Users\Гигобайт\Pictures\к игре\tort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643182"/>
            <a:ext cx="4500594" cy="32971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Rot="1" noChangeArrowheads="1"/>
          </p:cNvSpPr>
          <p:nvPr/>
        </p:nvSpPr>
        <p:spPr bwMode="auto">
          <a:xfrm>
            <a:off x="0" y="836613"/>
            <a:ext cx="91440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>
                <a:latin typeface="Times New Roman" pitchFamily="18" charset="0"/>
              </a:rPr>
              <a:t/>
            </a:r>
            <a:br>
              <a:rPr lang="ru-RU" sz="4000">
                <a:latin typeface="Times New Roman" pitchFamily="18" charset="0"/>
              </a:rPr>
            </a:br>
            <a:r>
              <a:rPr lang="ru-RU" sz="4000">
                <a:solidFill>
                  <a:srgbClr val="ED9DE7"/>
                </a:solidFill>
                <a:latin typeface="Times New Roman" pitchFamily="18" charset="0"/>
              </a:rPr>
              <a:t/>
            </a:r>
            <a:br>
              <a:rPr lang="ru-RU" sz="4000">
                <a:solidFill>
                  <a:srgbClr val="ED9DE7"/>
                </a:solidFill>
                <a:latin typeface="Times New Roman" pitchFamily="18" charset="0"/>
              </a:rPr>
            </a:br>
            <a:endParaRPr lang="ru-RU" sz="4000">
              <a:solidFill>
                <a:srgbClr val="ED9DE7"/>
              </a:solidFill>
              <a:latin typeface="Times New Roman" pitchFamily="18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214282" y="5072074"/>
            <a:ext cx="892971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u="sng" dirty="0" smtClean="0">
                <a:solidFill>
                  <a:schemeClr val="tx1"/>
                </a:solidFill>
              </a:rPr>
              <a:t>Какое событие изображено на картине? </a:t>
            </a:r>
            <a:r>
              <a:rPr lang="ru-RU" sz="2400" dirty="0" smtClean="0">
                <a:solidFill>
                  <a:schemeClr val="tx1"/>
                </a:solidFill>
              </a:rPr>
              <a:t>Назовите событие и год.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9702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172450" y="6165850"/>
            <a:ext cx="971550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 descr="Poedinok_na_Kulikovom_pole.jpg"/>
          <p:cNvPicPr>
            <a:picLocks noChangeAspect="1"/>
          </p:cNvPicPr>
          <p:nvPr/>
        </p:nvPicPr>
        <p:blipFill>
          <a:blip r:embed="rId4"/>
          <a:srcRect l="9830" t="1770" r="11281" b="1303"/>
          <a:stretch>
            <a:fillRect/>
          </a:stretch>
        </p:blipFill>
        <p:spPr bwMode="auto">
          <a:xfrm>
            <a:off x="1571604" y="285728"/>
            <a:ext cx="6286544" cy="4747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1428728" y="4929198"/>
            <a:ext cx="6500858" cy="135732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Куликовская</a:t>
            </a:r>
            <a:r>
              <a:rPr kumimoji="1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</a:rPr>
              <a:t> битва.</a:t>
            </a:r>
            <a:r>
              <a:rPr kumimoji="1"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>1380 год.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3200" u="sng" baseline="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76801" name="Picture 1" descr="C:\Users\Гигобайт\Pictures\к игре\x1-5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5" y="571480"/>
            <a:ext cx="770713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1989138"/>
            <a:ext cx="9144000" cy="1325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ED9DE7"/>
                </a:solidFill>
              </a:rPr>
              <a:t/>
            </a:r>
            <a:br>
              <a:rPr lang="ru-RU" sz="4000" dirty="0" smtClean="0">
                <a:solidFill>
                  <a:srgbClr val="ED9DE7"/>
                </a:solidFill>
              </a:rPr>
            </a:br>
            <a:endParaRPr lang="ru-RU" sz="4000" dirty="0" smtClean="0">
              <a:solidFill>
                <a:srgbClr val="ED9DE7"/>
              </a:solidFill>
            </a:endParaRPr>
          </a:p>
        </p:txBody>
      </p:sp>
      <p:sp>
        <p:nvSpPr>
          <p:cNvPr id="31748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8270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5777" name="Picture 1" descr="C:\Users\Гигобайт\Pictures\к игре\pic_gloss89.jpg"/>
          <p:cNvPicPr>
            <a:picLocks noChangeAspect="1" noChangeArrowheads="1"/>
          </p:cNvPicPr>
          <p:nvPr/>
        </p:nvPicPr>
        <p:blipFill>
          <a:blip r:embed="rId3"/>
          <a:srcRect t="3220" b="27180"/>
          <a:stretch>
            <a:fillRect/>
          </a:stretch>
        </p:blipFill>
        <p:spPr bwMode="auto">
          <a:xfrm>
            <a:off x="571472" y="428604"/>
            <a:ext cx="4286280" cy="5767608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5000628" y="1357298"/>
            <a:ext cx="3571900" cy="33575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Перед вами схема исторического события.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457200" indent="-457200"/>
            <a:r>
              <a:rPr kumimoji="1" lang="ru-RU" sz="2400" dirty="0" smtClean="0">
                <a:latin typeface="Times New Roman" pitchFamily="18" charset="0"/>
              </a:rPr>
              <a:t>Что это за событие? </a:t>
            </a:r>
          </a:p>
          <a:p>
            <a:pPr marL="457200" indent="-457200"/>
            <a:r>
              <a:rPr kumimoji="1" lang="ru-RU" sz="2400" dirty="0" smtClean="0">
                <a:latin typeface="Times New Roman" pitchFamily="18" charset="0"/>
              </a:rPr>
              <a:t>Когда и г</a:t>
            </a:r>
            <a:r>
              <a:rPr kumimoji="1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де</a:t>
            </a:r>
            <a:r>
              <a:rPr kumimoji="1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оно произошло?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857752" y="1643050"/>
            <a:ext cx="4143404" cy="2500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1242 год.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ru-RU" sz="3200" dirty="0" smtClean="0">
                <a:latin typeface="Times New Roman" pitchFamily="18" charset="0"/>
              </a:rPr>
              <a:t>Ледовое побоище на </a:t>
            </a:r>
          </a:p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ru-RU" sz="3200" dirty="0" smtClean="0">
                <a:latin typeface="Times New Roman" pitchFamily="18" charset="0"/>
              </a:rPr>
              <a:t>Чудском озере.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4753" name="Picture 1" descr="C:\Users\Гигобайт\Pictures\к игре\260a1390cf13t.jpg"/>
          <p:cNvPicPr>
            <a:picLocks noChangeAspect="1" noChangeArrowheads="1"/>
          </p:cNvPicPr>
          <p:nvPr/>
        </p:nvPicPr>
        <p:blipFill>
          <a:blip r:embed="rId3"/>
          <a:srcRect b="3947"/>
          <a:stretch>
            <a:fillRect/>
          </a:stretch>
        </p:blipFill>
        <p:spPr bwMode="auto">
          <a:xfrm>
            <a:off x="428596" y="285728"/>
            <a:ext cx="4286280" cy="602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2286000" y="4000500"/>
            <a:ext cx="4572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dirty="0"/>
              <a:t/>
            </a:r>
            <a:br>
              <a:rPr lang="ru-RU" sz="6600" dirty="0"/>
            </a:br>
            <a:endParaRPr lang="ru-RU" sz="6600" dirty="0"/>
          </a:p>
        </p:txBody>
      </p:sp>
      <p:pic>
        <p:nvPicPr>
          <p:cNvPr id="15363" name="Picture 4" descr="01рюрик1"/>
          <p:cNvPicPr>
            <a:picLocks noChangeAspect="1" noChangeArrowheads="1"/>
          </p:cNvPicPr>
          <p:nvPr/>
        </p:nvPicPr>
        <p:blipFill>
          <a:blip r:embed="rId2" cstate="print"/>
          <a:srcRect l="6178" t="8250" r="7321" b="16116"/>
          <a:stretch>
            <a:fillRect/>
          </a:stretch>
        </p:blipFill>
        <p:spPr bwMode="auto">
          <a:xfrm>
            <a:off x="142875" y="857250"/>
            <a:ext cx="1285875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029" descr="02Олег"/>
          <p:cNvPicPr>
            <a:picLocks noChangeAspect="1" noChangeArrowheads="1"/>
          </p:cNvPicPr>
          <p:nvPr/>
        </p:nvPicPr>
        <p:blipFill>
          <a:blip r:embed="rId3" cstate="print"/>
          <a:srcRect b="8246"/>
          <a:stretch>
            <a:fillRect/>
          </a:stretch>
        </p:blipFill>
        <p:spPr bwMode="auto">
          <a:xfrm>
            <a:off x="1357313" y="1928813"/>
            <a:ext cx="1214437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03Игорь"/>
          <p:cNvPicPr>
            <a:picLocks noChangeAspect="1" noChangeArrowheads="1"/>
          </p:cNvPicPr>
          <p:nvPr/>
        </p:nvPicPr>
        <p:blipFill>
          <a:blip r:embed="rId4" cstate="print"/>
          <a:srcRect l="5376" b="8476"/>
          <a:stretch>
            <a:fillRect/>
          </a:stretch>
        </p:blipFill>
        <p:spPr bwMode="auto">
          <a:xfrm>
            <a:off x="2571750" y="857250"/>
            <a:ext cx="12573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04Ольга"/>
          <p:cNvPicPr>
            <a:picLocks noChangeAspect="1" noChangeArrowheads="1"/>
          </p:cNvPicPr>
          <p:nvPr/>
        </p:nvPicPr>
        <p:blipFill>
          <a:blip r:embed="rId5" cstate="print"/>
          <a:srcRect l="5669" b="7732"/>
          <a:stretch>
            <a:fillRect/>
          </a:stretch>
        </p:blipFill>
        <p:spPr bwMode="auto">
          <a:xfrm>
            <a:off x="3786188" y="1857375"/>
            <a:ext cx="118903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 descr="05Святослав"/>
          <p:cNvPicPr>
            <a:picLocks noChangeAspect="1" noChangeArrowheads="1"/>
          </p:cNvPicPr>
          <p:nvPr/>
        </p:nvPicPr>
        <p:blipFill>
          <a:blip r:embed="rId6" cstate="print"/>
          <a:srcRect l="6250" b="8298"/>
          <a:stretch>
            <a:fillRect/>
          </a:stretch>
        </p:blipFill>
        <p:spPr bwMode="auto">
          <a:xfrm>
            <a:off x="4929188" y="1071563"/>
            <a:ext cx="1071562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5" descr="07Владимир Святославович"/>
          <p:cNvPicPr>
            <a:picLocks noChangeAspect="1" noChangeArrowheads="1"/>
          </p:cNvPicPr>
          <p:nvPr/>
        </p:nvPicPr>
        <p:blipFill>
          <a:blip r:embed="rId7" cstate="print"/>
          <a:srcRect l="5882" r="5882" b="8298"/>
          <a:stretch>
            <a:fillRect/>
          </a:stretch>
        </p:blipFill>
        <p:spPr bwMode="auto">
          <a:xfrm>
            <a:off x="5929313" y="1928813"/>
            <a:ext cx="1071562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5" descr="09Ярослав 1 Мудрый"/>
          <p:cNvPicPr>
            <a:picLocks noChangeAspect="1" noChangeArrowheads="1"/>
          </p:cNvPicPr>
          <p:nvPr/>
        </p:nvPicPr>
        <p:blipFill>
          <a:blip r:embed="rId8" cstate="print"/>
          <a:srcRect l="6250" r="6250" b="7407"/>
          <a:stretch>
            <a:fillRect/>
          </a:stretch>
        </p:blipFill>
        <p:spPr bwMode="auto">
          <a:xfrm>
            <a:off x="6858000" y="928688"/>
            <a:ext cx="10001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5" descr="13Влаладимир2Мономах"/>
          <p:cNvPicPr>
            <a:picLocks noChangeAspect="1" noChangeArrowheads="1"/>
          </p:cNvPicPr>
          <p:nvPr/>
        </p:nvPicPr>
        <p:blipFill>
          <a:blip r:embed="rId9" cstate="print"/>
          <a:srcRect l="12849" r="6281" b="17949"/>
          <a:stretch>
            <a:fillRect/>
          </a:stretch>
        </p:blipFill>
        <p:spPr bwMode="auto">
          <a:xfrm>
            <a:off x="7858125" y="2143125"/>
            <a:ext cx="10001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 bwMode="auto">
          <a:xfrm>
            <a:off x="1071538" y="3500438"/>
            <a:ext cx="7358062" cy="22145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kumimoji="1" lang="ru-RU" sz="6600" b="1" dirty="0" smtClean="0">
                <a:solidFill>
                  <a:srgbClr val="FF0000"/>
                </a:solidFill>
                <a:latin typeface="Monotype Corsiva" pitchFamily="66" charset="0"/>
              </a:rPr>
              <a:t>История Древней Руси</a:t>
            </a:r>
            <a:endParaRPr kumimoji="1" lang="ru-RU" sz="6600" b="1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defRPr/>
            </a:pPr>
            <a:endParaRPr kumimoji="1" lang="ru-RU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Rot="1" noChangeArrowheads="1"/>
          </p:cNvSpPr>
          <p:nvPr/>
        </p:nvSpPr>
        <p:spPr bwMode="auto">
          <a:xfrm>
            <a:off x="0" y="981075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latin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</a:rPr>
            </a:br>
            <a:r>
              <a:rPr lang="ru-RU" sz="400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40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4000" dirty="0">
                <a:solidFill>
                  <a:srgbClr val="ED9DE7"/>
                </a:solidFill>
                <a:latin typeface="Times New Roman" pitchFamily="18" charset="0"/>
              </a:rPr>
              <a:t/>
            </a:r>
            <a:br>
              <a:rPr lang="ru-RU" sz="4000" dirty="0">
                <a:solidFill>
                  <a:srgbClr val="ED9DE7"/>
                </a:solidFill>
                <a:latin typeface="Times New Roman" pitchFamily="18" charset="0"/>
              </a:rPr>
            </a:br>
            <a:endParaRPr lang="ru-RU" sz="4000" dirty="0">
              <a:solidFill>
                <a:srgbClr val="ED9DE7"/>
              </a:solidFill>
              <a:latin typeface="Times New Roman" pitchFamily="18" charset="0"/>
            </a:endParaRP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4643438" y="4786322"/>
            <a:ext cx="4071934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u="sng" dirty="0" smtClean="0">
                <a:solidFill>
                  <a:schemeClr val="tx1"/>
                </a:solidFill>
              </a:rPr>
              <a:t>О ком идет речь в историческом источнике?</a:t>
            </a:r>
            <a:endParaRPr lang="ru-RU" sz="3200" u="sng" dirty="0">
              <a:solidFill>
                <a:schemeClr val="tx1"/>
              </a:solidFill>
            </a:endParaRPr>
          </a:p>
        </p:txBody>
      </p:sp>
      <p:sp>
        <p:nvSpPr>
          <p:cNvPr id="33798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237288"/>
            <a:ext cx="827087" cy="6207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pic>
        <p:nvPicPr>
          <p:cNvPr id="73729" name="Picture 1" descr="C:\Users\Гигобайт\Pictures\к игре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4071966" cy="5803182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4929190" y="785794"/>
            <a:ext cx="3571900" cy="40005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«Князь же великий</a:t>
            </a:r>
            <a:r>
              <a:rPr kumimoji="1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Дмитрий Иванович, взял с собою брата своего,…и всех князей русских,…поехал на поклон к отцу своему духовному, преподобному старцу…., благословение получить…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baseline="0" dirty="0" smtClean="0">
                <a:latin typeface="Times New Roman" pitchFamily="18" charset="0"/>
              </a:rPr>
              <a:t>Преподобный…. Окропил его священной водою</a:t>
            </a:r>
            <a:r>
              <a:rPr kumimoji="1" lang="ru-RU" dirty="0" smtClean="0">
                <a:latin typeface="Times New Roman" pitchFamily="18" charset="0"/>
              </a:rPr>
              <a:t> и всё христолюбивое его войско, и осенил великого князя крестом Христовым – знамением на челе»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2705" name="Picture 1" descr="C:\Users\Гигобайт\Pictures\к игре\радонеж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574065" cy="5572164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4286248" y="1643050"/>
            <a:ext cx="4357718" cy="250033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«Великий старец» - Сергий Радонежский</a:t>
            </a:r>
            <a:r>
              <a:rPr kumimoji="1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– игумен Троицкого монастыря. </a:t>
            </a:r>
            <a:endParaRPr kumimoji="1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08275"/>
            <a:ext cx="91440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dirty="0" smtClean="0">
                <a:solidFill>
                  <a:schemeClr val="tx1"/>
                </a:solidFill>
                <a:latin typeface="Comic Sans MS" pitchFamily="66" charset="0"/>
              </a:rPr>
              <a:t>Вопрос аукцион</a:t>
            </a:r>
            <a:r>
              <a:rPr lang="ru-RU" sz="5400" dirty="0" smtClean="0">
                <a:latin typeface="Comic Sans MS" pitchFamily="66" charset="0"/>
              </a:rPr>
              <a:t/>
            </a:r>
            <a:br>
              <a:rPr lang="ru-RU" sz="5400" dirty="0" smtClean="0">
                <a:latin typeface="Comic Sans MS" pitchFamily="66" charset="0"/>
              </a:rPr>
            </a:br>
            <a:endParaRPr lang="en-US" sz="9600" dirty="0" smtClean="0">
              <a:cs typeface="Times New Roman" pitchFamily="18" charset="0"/>
            </a:endParaRPr>
          </a:p>
        </p:txBody>
      </p:sp>
      <p:sp>
        <p:nvSpPr>
          <p:cNvPr id="35843" name="WordArt 5"/>
          <p:cNvSpPr>
            <a:spLocks noChangeArrowheads="1" noChangeShapeType="1" noTextEdit="1"/>
          </p:cNvSpPr>
          <p:nvPr/>
        </p:nvSpPr>
        <p:spPr bwMode="auto">
          <a:xfrm>
            <a:off x="3786188" y="3643313"/>
            <a:ext cx="1397000" cy="1657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$</a:t>
            </a:r>
          </a:p>
        </p:txBody>
      </p:sp>
      <p:sp>
        <p:nvSpPr>
          <p:cNvPr id="35844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237288"/>
            <a:ext cx="827087" cy="620712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42844" y="1714488"/>
            <a:ext cx="9001156" cy="242889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От чего погибнет тот, кто к нам с мечом придёт?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dirty="0" smtClean="0">
                <a:latin typeface="Times New Roman" pitchFamily="18" charset="0"/>
              </a:rPr>
              <a:t>Кому принадлежат эти слова?</a:t>
            </a:r>
            <a:endParaRPr kumimoji="1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9633" name="Picture 1" descr="C:\Users\Гигобайт\Pictures\к игре\30222_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14290"/>
            <a:ext cx="3071834" cy="608284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643306" y="1428736"/>
            <a:ext cx="5000660" cy="292895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1" lang="ru-RU" sz="3200" dirty="0" smtClean="0">
                <a:latin typeface="Times New Roman" pitchFamily="18" charset="0"/>
              </a:rPr>
              <a:t>«Кто с мечом  </a:t>
            </a: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 нам придёт, от меча и погибнет», - слова приписываемые Александру Невскому.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643188"/>
            <a:ext cx="9144000" cy="13255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5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800" smtClean="0">
                <a:solidFill>
                  <a:schemeClr val="tx1"/>
                </a:solidFill>
                <a:latin typeface="Comic Sans MS" pitchFamily="66" charset="0"/>
              </a:rPr>
              <a:t>воспользуйся подсказкой</a:t>
            </a:r>
          </a:p>
        </p:txBody>
      </p:sp>
      <p:sp>
        <p:nvSpPr>
          <p:cNvPr id="38916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092825"/>
            <a:ext cx="827087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0" y="3429000"/>
            <a:ext cx="9144000" cy="20621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tx1"/>
                </a:solidFill>
              </a:rPr>
              <a:t>Кто из </a:t>
            </a:r>
            <a:r>
              <a:rPr lang="ru-RU" sz="3200" b="1" u="sng" dirty="0" smtClean="0">
                <a:solidFill>
                  <a:schemeClr val="tx1"/>
                </a:solidFill>
              </a:rPr>
              <a:t>русских князей</a:t>
            </a:r>
          </a:p>
          <a:p>
            <a:pPr algn="ctr">
              <a:defRPr/>
            </a:pPr>
            <a:r>
              <a:rPr lang="ru-RU" sz="3200" b="1" u="sng" dirty="0" smtClean="0">
                <a:solidFill>
                  <a:schemeClr val="tx1"/>
                </a:solidFill>
              </a:rPr>
              <a:t> отказался платить дань Золотой Орде, порвал ханскую грамоту и убил ханских послов?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pic>
        <p:nvPicPr>
          <p:cNvPr id="12" name="Picture 3" descr="C:\Users\Гигобайт\Pictures\к игре\30222_p.jpg"/>
          <p:cNvPicPr>
            <a:picLocks noChangeAspect="1" noChangeArrowheads="1"/>
          </p:cNvPicPr>
          <p:nvPr/>
        </p:nvPicPr>
        <p:blipFill>
          <a:blip r:embed="rId3"/>
          <a:srcRect l="16584" r="24010" b="76250"/>
          <a:stretch>
            <a:fillRect/>
          </a:stretch>
        </p:blipFill>
        <p:spPr bwMode="auto">
          <a:xfrm>
            <a:off x="642910" y="428604"/>
            <a:ext cx="2075492" cy="1643074"/>
          </a:xfrm>
          <a:prstGeom prst="rect">
            <a:avLst/>
          </a:prstGeom>
          <a:noFill/>
        </p:spPr>
      </p:pic>
      <p:pic>
        <p:nvPicPr>
          <p:cNvPr id="13" name="Picture 4" descr="C:\Users\Гигобайт\Pictures\к игре\iCAK6CCW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357166"/>
            <a:ext cx="1714512" cy="1917136"/>
          </a:xfrm>
          <a:prstGeom prst="rect">
            <a:avLst/>
          </a:prstGeom>
          <a:noFill/>
        </p:spPr>
      </p:pic>
      <p:pic>
        <p:nvPicPr>
          <p:cNvPr id="14" name="Picture 1" descr="C:\Users\Гигобайт\Pictures\к игре\донской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428604"/>
            <a:ext cx="1410891" cy="1881188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 bwMode="auto">
          <a:xfrm>
            <a:off x="928662" y="2214554"/>
            <a:ext cx="1571636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Александр Невский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6929454" y="2357430"/>
            <a:ext cx="1714512" cy="50006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Иван </a:t>
            </a:r>
            <a:r>
              <a:rPr kumimoji="1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III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3929058" y="2428868"/>
            <a:ext cx="1428760" cy="7143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Дмитрий Донской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1" descr="C:\Users\Гигобайт\Pictures\к игре\07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500042"/>
            <a:ext cx="6643734" cy="4397632"/>
          </a:xfrm>
          <a:prstGeom prst="rect">
            <a:avLst/>
          </a:prstGeom>
          <a:noFill/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857356" y="5214950"/>
            <a:ext cx="514353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kumimoji="1" lang="ru-RU" sz="3200" dirty="0" smtClean="0">
                <a:solidFill>
                  <a:schemeClr val="tx1"/>
                </a:solidFill>
                <a:latin typeface="Times New Roman" pitchFamily="18" charset="0"/>
              </a:rPr>
              <a:t>Иван </a:t>
            </a:r>
            <a:r>
              <a:rPr kumimoji="1" lang="en-US" sz="3200" dirty="0" smtClean="0">
                <a:solidFill>
                  <a:schemeClr val="tx1"/>
                </a:solidFill>
                <a:latin typeface="Times New Roman" pitchFamily="18" charset="0"/>
              </a:rPr>
              <a:t>III</a:t>
            </a:r>
            <a:endParaRPr kumimoji="1" lang="ru-RU" sz="32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1988" name="Rectangle 4"/>
          <p:cNvSpPr>
            <a:spLocks noRot="1" noChangeArrowheads="1"/>
          </p:cNvSpPr>
          <p:nvPr/>
        </p:nvSpPr>
        <p:spPr bwMode="auto">
          <a:xfrm>
            <a:off x="0" y="836613"/>
            <a:ext cx="91440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</a:br>
            <a:endParaRPr lang="ru-RU" sz="28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99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092825"/>
            <a:ext cx="827087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42910" y="642918"/>
            <a:ext cx="7858180" cy="335758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Его часто называют</a:t>
            </a:r>
            <a:r>
              <a:rPr kumimoji="1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первым русским историком.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aseline="0" dirty="0" smtClean="0">
                <a:latin typeface="Times New Roman" pitchFamily="18" charset="0"/>
              </a:rPr>
              <a:t>Он</a:t>
            </a:r>
            <a:r>
              <a:rPr kumimoji="1" lang="ru-RU" sz="2800" dirty="0" smtClean="0">
                <a:latin typeface="Times New Roman" pitchFamily="18" charset="0"/>
              </a:rPr>
              <a:t> был монахом Киево-Печёрского монастыря.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Его сочинения переписываются потомками на протяжении пяти столетий.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Кто это?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1" descr="C:\Users\Гигобайт\Pictures\к игре\250PX-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3175000" cy="57658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4214810" y="4643446"/>
            <a:ext cx="4143404" cy="85725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dirty="0" smtClean="0"/>
              <a:t>Это Нестор</a:t>
            </a:r>
            <a:endParaRPr kumimoji="1" lang="ru-RU" sz="3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6" name="Group 204"/>
          <p:cNvGraphicFramePr>
            <a:graphicFrameLocks noGrp="1"/>
          </p:cNvGraphicFramePr>
          <p:nvPr>
            <p:ph sz="half" idx="1"/>
          </p:nvPr>
        </p:nvGraphicFramePr>
        <p:xfrm>
          <a:off x="285719" y="1916113"/>
          <a:ext cx="8644000" cy="4607335"/>
        </p:xfrm>
        <a:graphic>
          <a:graphicData uri="http://schemas.openxmlformats.org/drawingml/2006/table">
            <a:tbl>
              <a:tblPr/>
              <a:tblGrid>
                <a:gridCol w="2959214"/>
                <a:gridCol w="1205518"/>
                <a:gridCol w="1205518"/>
                <a:gridCol w="1105388"/>
                <a:gridCol w="1084181"/>
                <a:gridCol w="1084181"/>
              </a:tblGrid>
              <a:tr h="1390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</a:rPr>
                        <a:t>Киевские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</a:rPr>
                        <a:t>князья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2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3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4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5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6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33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+mn-ea"/>
                          <a:cs typeface="+mn-cs"/>
                        </a:rPr>
                        <a:t>Русь ,Степь и Запад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7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8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9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0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1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06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Monotype Corsiva" pitchFamily="66" charset="0"/>
                          <a:ea typeface="+mn-ea"/>
                          <a:cs typeface="+mn-cs"/>
                        </a:rPr>
                        <a:t>Культура Киевской Руси Руси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2" action="ppaction://hlinksldjump"/>
                        </a:rPr>
                        <a:t>10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3" action="ppaction://hlinksldjump"/>
                        </a:rPr>
                        <a:t>20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4" action="ppaction://hlinksldjump"/>
                        </a:rPr>
                        <a:t>50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5" action="ppaction://hlinksldjump"/>
                        </a:rPr>
                        <a:t>100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1A8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hlinkClick r:id="rId16" action="ppaction://hlinksldjump"/>
                        </a:rPr>
                        <a:t>500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1A89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20" name="Rectangle 148"/>
          <p:cNvSpPr>
            <a:spLocks noChangeArrowheads="1"/>
          </p:cNvSpPr>
          <p:nvPr/>
        </p:nvSpPr>
        <p:spPr bwMode="auto">
          <a:xfrm>
            <a:off x="2143125" y="714375"/>
            <a:ext cx="504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SimSun" pitchFamily="2" charset="-122"/>
              </a:rPr>
              <a:t>выбор темы</a:t>
            </a:r>
          </a:p>
        </p:txBody>
      </p:sp>
      <p:sp>
        <p:nvSpPr>
          <p:cNvPr id="16417" name="AutoShape 205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Rot="1" noChangeArrowheads="1"/>
          </p:cNvSpPr>
          <p:nvPr/>
        </p:nvSpPr>
        <p:spPr bwMode="auto">
          <a:xfrm>
            <a:off x="0" y="981075"/>
            <a:ext cx="91440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403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092825"/>
            <a:ext cx="827087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785786" y="928670"/>
            <a:ext cx="7715304" cy="385765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Именно эти находки подтвердили,  что письменность у славян зародилась до принятия христианства. Особенно много  их было найдено  при</a:t>
            </a:r>
            <a:r>
              <a:rPr kumimoji="1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раскопках в Новгороде.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2800" baseline="0" dirty="0" smtClean="0"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1" baseline="0" dirty="0" smtClean="0">
                <a:latin typeface="Times New Roman" pitchFamily="18" charset="0"/>
              </a:rPr>
              <a:t>Что</a:t>
            </a:r>
            <a:r>
              <a:rPr kumimoji="1" lang="ru-RU" sz="2800" b="1" dirty="0" smtClean="0">
                <a:latin typeface="Times New Roman" pitchFamily="18" charset="0"/>
              </a:rPr>
              <a:t> это?</a:t>
            </a:r>
            <a:endParaRPr kumimoji="1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2" descr="C:\Users\Гигобайт\Desktop\НОУ\НОУ\berestyanay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0042"/>
            <a:ext cx="5357850" cy="3992873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43174" y="5000636"/>
            <a:ext cx="385765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u="sng" dirty="0" smtClean="0">
                <a:solidFill>
                  <a:schemeClr val="tx1"/>
                </a:solidFill>
              </a:rPr>
              <a:t>Берестяные грамоты.</a:t>
            </a:r>
            <a:endParaRPr lang="ru-RU" sz="3600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1268413"/>
            <a:ext cx="9144000" cy="1325562"/>
          </a:xfrm>
          <a:noFill/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rgbClr val="0000FF"/>
                </a:solidFill>
              </a:rPr>
              <a:t/>
            </a:r>
            <a:br>
              <a:rPr lang="ru-RU" sz="3200" b="1" dirty="0" smtClean="0">
                <a:solidFill>
                  <a:srgbClr val="0000FF"/>
                </a:solidFill>
              </a:rPr>
            </a:br>
            <a:r>
              <a:rPr lang="ru-RU" sz="4000" dirty="0" smtClean="0">
                <a:solidFill>
                  <a:srgbClr val="ED9DE7"/>
                </a:solidFill>
              </a:rPr>
              <a:t/>
            </a:r>
            <a:br>
              <a:rPr lang="ru-RU" sz="4000" dirty="0" smtClean="0">
                <a:solidFill>
                  <a:srgbClr val="ED9DE7"/>
                </a:solidFill>
              </a:rPr>
            </a:br>
            <a:endParaRPr lang="ru-RU" sz="4000" dirty="0" smtClean="0">
              <a:solidFill>
                <a:srgbClr val="ED9DE7"/>
              </a:solidFill>
            </a:endParaRPr>
          </a:p>
        </p:txBody>
      </p:sp>
      <p:sp>
        <p:nvSpPr>
          <p:cNvPr id="4608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092825"/>
            <a:ext cx="827087" cy="7651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571472" y="5286388"/>
            <a:ext cx="8072494" cy="100013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Какое событие изображено на картине? </a:t>
            </a:r>
            <a:r>
              <a:rPr kumimoji="1" lang="ru-RU" sz="3200" dirty="0" smtClean="0">
                <a:latin typeface="Times New Roman" pitchFamily="18" charset="0"/>
              </a:rPr>
              <a:t>В каком году оно произошло?</a:t>
            </a:r>
            <a:endParaRPr kumimoji="1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1441" name="Picture 1" descr="C:\Users\Гигобайт\Pictures\к игре\img_12801509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85728"/>
            <a:ext cx="7696222" cy="48254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357290" y="1500174"/>
            <a:ext cx="6000792" cy="11430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988 год – крещение Руси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8131" name="Содержимое 5" descr="meshok_kot-20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33550" y="1962150"/>
            <a:ext cx="3981458" cy="3981458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165850"/>
            <a:ext cx="827087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214414" y="928670"/>
            <a:ext cx="7215238" cy="392909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«Аз, веди, глагол, добро, есть, зело, земля, иже, фита, и. </a:t>
            </a:r>
            <a:r>
              <a:rPr kumimoji="1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како</a:t>
            </a: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люди, мыслите, наш, </a:t>
            </a:r>
            <a:r>
              <a:rPr kumimoji="1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кси</a:t>
            </a:r>
            <a:r>
              <a:rPr kumimoji="1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, он, покой, червь…»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3200" b="1" u="sng" dirty="0" smtClean="0">
              <a:latin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1" u="sng" dirty="0" smtClean="0">
                <a:latin typeface="Times New Roman" pitchFamily="18" charset="0"/>
              </a:rPr>
              <a:t>Что это?</a:t>
            </a:r>
            <a:endParaRPr kumimoji="1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7345" name="Picture 1" descr="C:\Users\Гигобайт\Pictures\к игре\i_03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785926"/>
            <a:ext cx="5007336" cy="428628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857224" y="357166"/>
            <a:ext cx="7500990" cy="128588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Это не что иное, как славянские цифры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(от 1 до 9 и от 10 до 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2643188"/>
            <a:ext cx="9144000" cy="1325562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54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800" smtClean="0">
                <a:solidFill>
                  <a:schemeClr val="tx1"/>
                </a:solidFill>
                <a:latin typeface="Comic Sans MS" pitchFamily="66" charset="0"/>
              </a:rPr>
              <a:t>воспользуйся подсказкой</a:t>
            </a:r>
          </a:p>
        </p:txBody>
      </p:sp>
      <p:sp>
        <p:nvSpPr>
          <p:cNvPr id="51204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0" y="5357826"/>
            <a:ext cx="91440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u="sng" dirty="0" smtClean="0">
                <a:solidFill>
                  <a:schemeClr val="tx1"/>
                </a:solidFill>
              </a:rPr>
              <a:t>Какой князь написал эти строки? Как называлась эта книга?</a:t>
            </a:r>
            <a:endParaRPr lang="ru-RU" sz="3200" b="1" u="sng" dirty="0">
              <a:solidFill>
                <a:schemeClr val="tx1"/>
              </a:solidFill>
            </a:endParaRPr>
          </a:p>
        </p:txBody>
      </p:sp>
      <p:sp>
        <p:nvSpPr>
          <p:cNvPr id="52227" name="Rectangle 4"/>
          <p:cNvSpPr>
            <a:spLocks noRot="1" noChangeArrowheads="1"/>
          </p:cNvSpPr>
          <p:nvPr/>
        </p:nvSpPr>
        <p:spPr bwMode="auto">
          <a:xfrm>
            <a:off x="0" y="836613"/>
            <a:ext cx="91440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400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222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 rot="10800000">
            <a:off x="8316913" y="6165850"/>
            <a:ext cx="827087" cy="69215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785786" y="2857496"/>
            <a:ext cx="7572428" cy="235745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000" dirty="0" smtClean="0">
                <a:latin typeface="Times New Roman" pitchFamily="18" charset="0"/>
              </a:rPr>
              <a:t>«</a:t>
            </a:r>
            <a:r>
              <a:rPr kumimoji="1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…</a:t>
            </a:r>
            <a:r>
              <a:rPr kumimoji="1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Всего</a:t>
            </a:r>
            <a:r>
              <a:rPr kumimoji="1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же  более убогих не забывайте, кормите и подавайте сироте…, а не давайте сильным губить человека. Что умеете хорошего, того не забывайте…Добро творя не ленитесь ни на что хорошее…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baseline="0" dirty="0" smtClean="0">
                <a:latin typeface="Times New Roman" pitchFamily="18" charset="0"/>
              </a:rPr>
              <a:t>Куда ни пойдёте, где ни остановитесь, напоите, накормите</a:t>
            </a:r>
            <a:r>
              <a:rPr kumimoji="1" lang="ru-RU" dirty="0" smtClean="0">
                <a:latin typeface="Times New Roman" pitchFamily="18" charset="0"/>
              </a:rPr>
              <a:t> бедного; более чтите гостя, откуда к вам ни придёт, простого ли, знатного ли…»</a:t>
            </a:r>
            <a:endParaRPr kumimoji="1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5" descr="09Ярослав 1 Мудры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-6159"/>
          <a:stretch>
            <a:fillRect/>
          </a:stretch>
        </p:blipFill>
        <p:spPr>
          <a:xfrm>
            <a:off x="785786" y="428604"/>
            <a:ext cx="1643074" cy="2464654"/>
          </a:xfrm>
        </p:spPr>
      </p:pic>
      <p:pic>
        <p:nvPicPr>
          <p:cNvPr id="7" name="Picture 5" descr="07Владимир Святославович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500430" y="357166"/>
            <a:ext cx="1785950" cy="2523174"/>
          </a:xfrm>
        </p:spPr>
      </p:pic>
      <p:pic>
        <p:nvPicPr>
          <p:cNvPr id="9" name="Picture 5" descr="13Влаладимир2Монома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215074" y="285728"/>
            <a:ext cx="1857388" cy="2561824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571604" y="571480"/>
            <a:ext cx="6643734" cy="114300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«Поучение детям» </a:t>
            </a:r>
          </a:p>
        </p:txBody>
      </p:sp>
      <p:pic>
        <p:nvPicPr>
          <p:cNvPr id="6" name="Picture 5" descr="13Влаладимир2Монома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28926" y="2143116"/>
            <a:ext cx="2928958" cy="4039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7188" y="428625"/>
            <a:ext cx="8572500" cy="2857500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0000FF"/>
                </a:solidFill>
              </a:rPr>
              <a:t>Предание нарекло …. Хитрою, церковь  Святою, история Мудрою. Отомстив древлянам, она умела соблюсти тишину в стране…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2900" b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3" y="4000500"/>
            <a:ext cx="8715375" cy="17541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rgbClr val="921A89"/>
                </a:solidFill>
                <a:latin typeface="Comic Sans MS" pitchFamily="66" charset="0"/>
              </a:rPr>
              <a:t>О ком написал эти строки историк Карамзин Н.М. в книге «Предание веков»?</a:t>
            </a:r>
          </a:p>
        </p:txBody>
      </p:sp>
      <p:sp>
        <p:nvSpPr>
          <p:cNvPr id="17412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Рисунок 4" descr="Рисунок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0"/>
            <a:ext cx="9144000" cy="4095750"/>
          </a:xfrm>
        </p:spPr>
        <p:txBody>
          <a:bodyPr/>
          <a:lstStyle/>
          <a:p>
            <a:pPr eaLnBrk="1" hangingPunct="1"/>
            <a: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z="4000" u="sng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u="sng" smtClean="0">
                <a:solidFill>
                  <a:schemeClr val="tx1"/>
                </a:solidFill>
                <a:latin typeface="Comic Sans MS" pitchFamily="66" charset="0"/>
              </a:rPr>
              <a:t>Подведение итогов игры</a:t>
            </a:r>
            <a:r>
              <a:rPr lang="ru-RU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ru-RU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/>
            </a:r>
            <a:br>
              <a:rPr lang="ru-RU" smtClean="0">
                <a:latin typeface="Comic Sans MS" pitchFamily="66" charset="0"/>
              </a:rPr>
            </a:br>
            <a:r>
              <a:rPr lang="ru-RU" sz="4800" smtClean="0">
                <a:latin typeface="Comic Sans MS" pitchFamily="66" charset="0"/>
              </a:rPr>
              <a:t/>
            </a:r>
            <a:br>
              <a:rPr lang="ru-RU" sz="4800" smtClean="0">
                <a:latin typeface="Comic Sans MS" pitchFamily="66" charset="0"/>
              </a:rPr>
            </a:br>
            <a:r>
              <a:rPr lang="ru-RU" sz="4800" smtClean="0">
                <a:latin typeface="Comic Sans MS" pitchFamily="66" charset="0"/>
              </a:rPr>
              <a:t/>
            </a:r>
            <a:br>
              <a:rPr lang="ru-RU" sz="4800" smtClean="0">
                <a:latin typeface="Comic Sans MS" pitchFamily="66" charset="0"/>
              </a:rPr>
            </a:br>
            <a:endParaRPr lang="ru-RU" sz="480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7"/>
          <p:cNvSpPr txBox="1">
            <a:spLocks noChangeArrowheads="1"/>
          </p:cNvSpPr>
          <p:nvPr/>
        </p:nvSpPr>
        <p:spPr bwMode="auto">
          <a:xfrm>
            <a:off x="0" y="571500"/>
            <a:ext cx="9144000" cy="1323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latin typeface="Comic Sans MS" pitchFamily="66" charset="0"/>
              </a:rPr>
              <a:t>Княгиня Ольга</a:t>
            </a:r>
          </a:p>
          <a:p>
            <a:pPr algn="ctr">
              <a:defRPr/>
            </a:pPr>
            <a:r>
              <a:rPr lang="ru-RU" sz="4000" dirty="0">
                <a:latin typeface="Comic Sans MS" pitchFamily="66" charset="0"/>
              </a:rPr>
              <a:t>(890-969)</a:t>
            </a:r>
          </a:p>
        </p:txBody>
      </p:sp>
      <p:sp>
        <p:nvSpPr>
          <p:cNvPr id="18435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755650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36" name="Picture 5" descr="04Ольга"/>
          <p:cNvPicPr>
            <a:picLocks noChangeAspect="1" noChangeArrowheads="1"/>
          </p:cNvPicPr>
          <p:nvPr/>
        </p:nvPicPr>
        <p:blipFill>
          <a:blip r:embed="rId3" cstate="print"/>
          <a:srcRect l="5669" b="7732"/>
          <a:stretch>
            <a:fillRect/>
          </a:stretch>
        </p:blipFill>
        <p:spPr bwMode="auto">
          <a:xfrm>
            <a:off x="2571736" y="1928802"/>
            <a:ext cx="31019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77813"/>
            <a:ext cx="8143875" cy="2651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921A89"/>
                </a:solidFill>
              </a:rPr>
              <a:t>«Тогда князь великий… и брат его , князь Владимир Андреевич, полки поганых вспять повернули и начали их бить и сечь беспощадно, тоску на них наводя…пропала охота у царей и князей их на Русскую землю ходить…»</a:t>
            </a:r>
          </a:p>
        </p:txBody>
      </p:sp>
      <p:sp>
        <p:nvSpPr>
          <p:cNvPr id="19459" name="Rectangle 2"/>
          <p:cNvSpPr>
            <a:spLocks noRot="1" noChangeArrowheads="1"/>
          </p:cNvSpPr>
          <p:nvPr/>
        </p:nvSpPr>
        <p:spPr bwMode="auto">
          <a:xfrm>
            <a:off x="0" y="1844675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/>
            <a:r>
              <a:rPr lang="ru-RU" sz="2200">
                <a:latin typeface="Comic Sans MS" pitchFamily="66" charset="0"/>
              </a:rPr>
              <a:t/>
            </a:r>
            <a:br>
              <a:rPr lang="ru-RU" sz="2200">
                <a:latin typeface="Comic Sans MS" pitchFamily="66" charset="0"/>
              </a:rPr>
            </a:br>
            <a:r>
              <a:rPr lang="ru-RU" sz="2200">
                <a:solidFill>
                  <a:schemeClr val="tx2"/>
                </a:solidFill>
                <a:latin typeface="Comic Sans MS" pitchFamily="66" charset="0"/>
              </a:rPr>
              <a:t/>
            </a:r>
            <a:br>
              <a:rPr lang="ru-RU" sz="2200">
                <a:solidFill>
                  <a:schemeClr val="tx2"/>
                </a:solidFill>
                <a:latin typeface="Comic Sans MS" pitchFamily="66" charset="0"/>
              </a:rPr>
            </a:br>
            <a:endParaRPr lang="ru-RU" sz="3200" b="1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572000"/>
            <a:ext cx="9144000" cy="64611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tx1"/>
                </a:solidFill>
                <a:latin typeface="Comic Sans MS" pitchFamily="66" charset="0"/>
              </a:rPr>
              <a:t>О каком князе рассказывает автор ?</a:t>
            </a:r>
          </a:p>
        </p:txBody>
      </p:sp>
      <p:sp>
        <p:nvSpPr>
          <p:cNvPr id="19461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928688"/>
            <a:ext cx="9144000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Дмитрий Иванович Донской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(1350-1389)</a:t>
            </a:r>
          </a:p>
        </p:txBody>
      </p:sp>
      <p:pic>
        <p:nvPicPr>
          <p:cNvPr id="87041" name="Picture 1" descr="C:\Users\Гигобайт\Pictures\к игре\донско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35743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428875"/>
            <a:ext cx="914400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00FF"/>
                </a:solidFill>
              </a:rPr>
              <a:t/>
            </a:r>
            <a:br>
              <a:rPr lang="ru-RU" sz="3600" b="1" dirty="0" smtClean="0">
                <a:solidFill>
                  <a:srgbClr val="0000FF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>
              <a:solidFill>
                <a:srgbClr val="ED9DE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14813"/>
            <a:ext cx="9144000" cy="120015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u="sng" dirty="0">
                <a:latin typeface="Comic Sans MS" pitchFamily="66" charset="0"/>
              </a:rPr>
              <a:t>О ком пишет летописец в «Повести временных лет?»</a:t>
            </a:r>
          </a:p>
        </p:txBody>
      </p:sp>
      <p:sp>
        <p:nvSpPr>
          <p:cNvPr id="21508" name="AutoShape 20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813" y="6165850"/>
            <a:ext cx="611187" cy="69215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71500" y="277813"/>
            <a:ext cx="814387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800" b="1" kern="0" dirty="0">
                <a:solidFill>
                  <a:srgbClr val="921A89"/>
                </a:solidFill>
                <a:latin typeface="+mj-lt"/>
                <a:ea typeface="+mj-ea"/>
                <a:cs typeface="+mj-cs"/>
              </a:rPr>
              <a:t>В походах же не возил за  собою ни возов, ни котлов не варил мяса, но, тонко нарезав конину или зверину, или говядину и зажарив на углях так ел. Не имел он и шатра, но спал, подостлав потник, с седлом на головах… И посылал в иные земли со словами: «Хочу на вас идти».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071563"/>
            <a:ext cx="9144000" cy="1323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Князь Святослав Игоревич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</a:rPr>
              <a:t> (941 – 972)</a:t>
            </a:r>
          </a:p>
        </p:txBody>
      </p:sp>
      <p:sp>
        <p:nvSpPr>
          <p:cNvPr id="22531" name="AutoShape 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308725"/>
            <a:ext cx="900113" cy="54927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2532" name="Picture 5" descr="05Святослав"/>
          <p:cNvPicPr>
            <a:picLocks noChangeAspect="1" noChangeArrowheads="1"/>
          </p:cNvPicPr>
          <p:nvPr/>
        </p:nvPicPr>
        <p:blipFill>
          <a:blip r:embed="rId3" cstate="print"/>
          <a:srcRect b="8472"/>
          <a:stretch>
            <a:fillRect/>
          </a:stretch>
        </p:blipFill>
        <p:spPr bwMode="auto">
          <a:xfrm>
            <a:off x="2357422" y="2500306"/>
            <a:ext cx="3259137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e">
  <a:themeElements>
    <a:clrScheme name="Certificate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CBCBCB"/>
      </a:accent1>
      <a:accent2>
        <a:srgbClr val="868686"/>
      </a:accent2>
      <a:accent3>
        <a:srgbClr val="FFFFFF"/>
      </a:accent3>
      <a:accent4>
        <a:srgbClr val="000000"/>
      </a:accent4>
      <a:accent5>
        <a:srgbClr val="E2E2E2"/>
      </a:accent5>
      <a:accent6>
        <a:srgbClr val="797979"/>
      </a:accent6>
      <a:hlink>
        <a:srgbClr val="DDDDDD"/>
      </a:hlink>
      <a:folHlink>
        <a:srgbClr val="CBCBCB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DFDFD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EFEFE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5">
        <a:dk1>
          <a:srgbClr val="000000"/>
        </a:dk1>
        <a:lt1>
          <a:srgbClr val="FFFFFF"/>
        </a:lt1>
        <a:dk2>
          <a:srgbClr val="000000"/>
        </a:dk2>
        <a:lt2>
          <a:srgbClr val="B8B6B4"/>
        </a:lt2>
        <a:accent1>
          <a:srgbClr val="D5D5E3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7E7EF"/>
        </a:accent5>
        <a:accent6>
          <a:srgbClr val="555555"/>
        </a:accent6>
        <a:hlink>
          <a:srgbClr val="5F5F5F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6">
        <a:dk1>
          <a:srgbClr val="000000"/>
        </a:dk1>
        <a:lt1>
          <a:srgbClr val="FFFFFF"/>
        </a:lt1>
        <a:dk2>
          <a:srgbClr val="000000"/>
        </a:dk2>
        <a:lt2>
          <a:srgbClr val="FFFF99"/>
        </a:lt2>
        <a:accent1>
          <a:srgbClr val="FFCC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2D00"/>
        </a:accent6>
        <a:hlink>
          <a:srgbClr val="6633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7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663300"/>
        </a:hlink>
        <a:folHlink>
          <a:srgbClr val="FFE4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8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FFCC"/>
        </a:accent1>
        <a:accent2>
          <a:srgbClr val="F4F5CB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DDDEB8"/>
        </a:accent6>
        <a:hlink>
          <a:srgbClr val="663300"/>
        </a:hlink>
        <a:folHlink>
          <a:srgbClr val="FFE4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9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FFFF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B98A"/>
        </a:accent6>
        <a:hlink>
          <a:srgbClr val="663300"/>
        </a:hlink>
        <a:folHlink>
          <a:srgbClr val="FFE4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10">
        <a:dk1>
          <a:srgbClr val="000000"/>
        </a:dk1>
        <a:lt1>
          <a:srgbClr val="FFFFFF"/>
        </a:lt1>
        <a:dk2>
          <a:srgbClr val="000000"/>
        </a:dk2>
        <a:lt2>
          <a:srgbClr val="FFFFCC"/>
        </a:lt2>
        <a:accent1>
          <a:srgbClr val="FFFFEF"/>
        </a:accent1>
        <a:accent2>
          <a:srgbClr val="F4F5CB"/>
        </a:accent2>
        <a:accent3>
          <a:srgbClr val="FFFFFF"/>
        </a:accent3>
        <a:accent4>
          <a:srgbClr val="000000"/>
        </a:accent4>
        <a:accent5>
          <a:srgbClr val="FFFFF6"/>
        </a:accent5>
        <a:accent6>
          <a:srgbClr val="DDDEB8"/>
        </a:accent6>
        <a:hlink>
          <a:srgbClr val="663300"/>
        </a:hlink>
        <a:folHlink>
          <a:srgbClr val="FFE4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11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EFF9FF"/>
        </a:accent1>
        <a:accent2>
          <a:srgbClr val="E5F5FF"/>
        </a:accent2>
        <a:accent3>
          <a:srgbClr val="FFFFFF"/>
        </a:accent3>
        <a:accent4>
          <a:srgbClr val="404040"/>
        </a:accent4>
        <a:accent5>
          <a:srgbClr val="F6FBFF"/>
        </a:accent5>
        <a:accent6>
          <a:srgbClr val="CFDEE7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лои">
  <a:themeElements>
    <a:clrScheme name="Слои 11">
      <a:dk1>
        <a:srgbClr val="4D4D4D"/>
      </a:dk1>
      <a:lt1>
        <a:srgbClr val="FFFFFF"/>
      </a:lt1>
      <a:dk2>
        <a:srgbClr val="000000"/>
      </a:dk2>
      <a:lt2>
        <a:srgbClr val="969696"/>
      </a:lt2>
      <a:accent1>
        <a:srgbClr val="EFF9FF"/>
      </a:accent1>
      <a:accent2>
        <a:srgbClr val="E5F5FF"/>
      </a:accent2>
      <a:accent3>
        <a:srgbClr val="FFFFFF"/>
      </a:accent3>
      <a:accent4>
        <a:srgbClr val="404040"/>
      </a:accent4>
      <a:accent5>
        <a:srgbClr val="F6FBFF"/>
      </a:accent5>
      <a:accent6>
        <a:srgbClr val="CFDEE7"/>
      </a:accent6>
      <a:hlink>
        <a:srgbClr val="C0C0C0"/>
      </a:hlink>
      <a:folHlink>
        <a:srgbClr val="EAEAEA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1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EFF9FF"/>
        </a:accent1>
        <a:accent2>
          <a:srgbClr val="E5F5FF"/>
        </a:accent2>
        <a:accent3>
          <a:srgbClr val="FFFFFF"/>
        </a:accent3>
        <a:accent4>
          <a:srgbClr val="404040"/>
        </a:accent4>
        <a:accent5>
          <a:srgbClr val="F6FBFF"/>
        </a:accent5>
        <a:accent6>
          <a:srgbClr val="CFDEE7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тудия">
  <a:themeElements>
    <a:clrScheme name="Студия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Студия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тудия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удия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удия 11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EFF9FF"/>
        </a:accent1>
        <a:accent2>
          <a:srgbClr val="E5F5FF"/>
        </a:accent2>
        <a:accent3>
          <a:srgbClr val="FFFFFF"/>
        </a:accent3>
        <a:accent4>
          <a:srgbClr val="404040"/>
        </a:accent4>
        <a:accent5>
          <a:srgbClr val="F6FBFF"/>
        </a:accent5>
        <a:accent6>
          <a:srgbClr val="CFDEE7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ompany Meeting">
  <a:themeElements>
    <a:clrScheme name="Другая 36">
      <a:dk1>
        <a:srgbClr val="000000"/>
      </a:dk1>
      <a:lt1>
        <a:sysClr val="window" lastClr="FFFFFF"/>
      </a:lt1>
      <a:dk2>
        <a:srgbClr val="F8ECE4"/>
      </a:dk2>
      <a:lt2>
        <a:srgbClr val="DEDEDE"/>
      </a:lt2>
      <a:accent1>
        <a:srgbClr val="E3999B"/>
      </a:accent1>
      <a:accent2>
        <a:srgbClr val="F1D3C1"/>
      </a:accent2>
      <a:accent3>
        <a:srgbClr val="A04DA3"/>
      </a:accent3>
      <a:accent4>
        <a:srgbClr val="C4652D"/>
      </a:accent4>
      <a:accent5>
        <a:srgbClr val="F1D3C1"/>
      </a:accent5>
      <a:accent6>
        <a:srgbClr val="5C92B5"/>
      </a:accent6>
      <a:hlink>
        <a:srgbClr val="E3999B"/>
      </a:hlink>
      <a:folHlink>
        <a:srgbClr val="F1D3C1"/>
      </a:folHlink>
    </a:clrScheme>
    <a:fontScheme name="Company Meet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Meeting 7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EFF9FF"/>
        </a:accent1>
        <a:accent2>
          <a:srgbClr val="E5F5FF"/>
        </a:accent2>
        <a:accent3>
          <a:srgbClr val="FFFFFF"/>
        </a:accent3>
        <a:accent4>
          <a:srgbClr val="404040"/>
        </a:accent4>
        <a:accent5>
          <a:srgbClr val="F6FBFF"/>
        </a:accent5>
        <a:accent6>
          <a:srgbClr val="CFDEE7"/>
        </a:accent6>
        <a:hlink>
          <a:srgbClr val="C0C0C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Мои права</Template>
  <TotalTime>2822</TotalTime>
  <Words>721</Words>
  <Application>Microsoft PowerPoint</Application>
  <PresentationFormat>Экран (4:3)</PresentationFormat>
  <Paragraphs>103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Certificate</vt:lpstr>
      <vt:lpstr>Слои</vt:lpstr>
      <vt:lpstr>Студия</vt:lpstr>
      <vt:lpstr>Company Meeting</vt:lpstr>
      <vt:lpstr>  СВОЯ ИГРА</vt:lpstr>
      <vt:lpstr>Слайд 2</vt:lpstr>
      <vt:lpstr>Слайд 3</vt:lpstr>
      <vt:lpstr>Предание нарекло …. Хитрою, церковь  Святою, история Мудрою. Отомстив древлянам, она умела соблюсти тишину в стране… </vt:lpstr>
      <vt:lpstr>Слайд 5</vt:lpstr>
      <vt:lpstr>«Тогда князь великий… и брат его , князь Владимир Андреевич, полки поганых вспять повернули и начали их бить и сечь беспощадно, тоску на них наводя…пропала охота у царей и князей их на Русскую землю ходить…»</vt:lpstr>
      <vt:lpstr>Слайд 7</vt:lpstr>
      <vt:lpstr>      </vt:lpstr>
      <vt:lpstr>Слайд 9</vt:lpstr>
      <vt:lpstr>Вопрос аукцион </vt:lpstr>
      <vt:lpstr>Он, как видно не заслужил такой приятной памяти в народе, как отец его; несмотря на то, что деятельность имеет важное значение в нашей начальной истории….Он, как видно, был более князем-нарядником страны. Он любил церковные уставы, был знаком с ними:…к его времени относится и первый писаный устав гражданский….»</vt:lpstr>
      <vt:lpstr>Слайд 12</vt:lpstr>
      <vt:lpstr>Слайд 13</vt:lpstr>
      <vt:lpstr>Этими продуктами питания издревна на Руси встречали каждого гостя</vt:lpstr>
      <vt:lpstr>Слайд 15</vt:lpstr>
      <vt:lpstr>Слайд 16</vt:lpstr>
      <vt:lpstr>Слайд 17</vt:lpstr>
      <vt:lpstr>     </vt:lpstr>
      <vt:lpstr>Слайд 19</vt:lpstr>
      <vt:lpstr>Слайд 20</vt:lpstr>
      <vt:lpstr>Слайд 21</vt:lpstr>
      <vt:lpstr>Вопрос аукцион </vt:lpstr>
      <vt:lpstr>Слайд 23</vt:lpstr>
      <vt:lpstr>Слайд 24</vt:lpstr>
      <vt:lpstr>      воспользуйся подсказкой</vt:lpstr>
      <vt:lpstr>Слайд 26</vt:lpstr>
      <vt:lpstr>Слайд 27</vt:lpstr>
      <vt:lpstr>Слайд 28</vt:lpstr>
      <vt:lpstr>Слайд 29</vt:lpstr>
      <vt:lpstr>Слайд 30</vt:lpstr>
      <vt:lpstr>Слайд 31</vt:lpstr>
      <vt:lpstr>   </vt:lpstr>
      <vt:lpstr>Слайд 33</vt:lpstr>
      <vt:lpstr>Слайд 34</vt:lpstr>
      <vt:lpstr>Слайд 35</vt:lpstr>
      <vt:lpstr>Слайд 36</vt:lpstr>
      <vt:lpstr>      воспользуйся подсказкой</vt:lpstr>
      <vt:lpstr>Слайд 38</vt:lpstr>
      <vt:lpstr>Слайд 39</vt:lpstr>
      <vt:lpstr>   Подведение итогов игры    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ната</dc:creator>
  <cp:lastModifiedBy>Директор</cp:lastModifiedBy>
  <cp:revision>302</cp:revision>
  <dcterms:created xsi:type="dcterms:W3CDTF">2006-01-05T13:59:59Z</dcterms:created>
  <dcterms:modified xsi:type="dcterms:W3CDTF">2011-04-18T08:24:22Z</dcterms:modified>
</cp:coreProperties>
</file>