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0" r:id="rId5"/>
    <p:sldId id="264" r:id="rId6"/>
    <p:sldId id="263" r:id="rId7"/>
    <p:sldId id="257" r:id="rId8"/>
    <p:sldId id="258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2C5FE3-C44A-4B68-A03D-802251287E5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C46E7A-3E99-42F7-B00A-527390262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5%D0%BB%D0%B8%D0%B7%D0%B0%D0%B2%D0%B5%D1%82%D0%B0_%D0%9F%D0%B5%D1%82%D1%80%D0%BE%D0%B2%D0%BD%D0%B0" TargetMode="External"/><Relationship Id="rId3" Type="http://schemas.openxmlformats.org/officeDocument/2006/relationships/hyperlink" Target="http://ru.wikipedia.org/wiki/1684" TargetMode="External"/><Relationship Id="rId7" Type="http://schemas.openxmlformats.org/officeDocument/2006/relationships/hyperlink" Target="http://ru.wikipedia.org/wiki/%D0%9F%D1%91%D1%82%D1%80_I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1725" TargetMode="External"/><Relationship Id="rId5" Type="http://schemas.openxmlformats.org/officeDocument/2006/relationships/hyperlink" Target="http://ru.wikipedia.org/wiki/1721" TargetMode="External"/><Relationship Id="rId4" Type="http://schemas.openxmlformats.org/officeDocument/2006/relationships/hyperlink" Target="http://ru.wikipedia.org/wiki/1727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9124" y="5214950"/>
            <a:ext cx="4410076" cy="122237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Байкалова Е.А.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Каменской СОШ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785926"/>
            <a:ext cx="8458200" cy="180022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Дворцовые перевороты в России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века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Императрица </a:t>
            </a:r>
            <a:r>
              <a:rPr lang="ru-RU" dirty="0" smtClean="0">
                <a:latin typeface="Calibri" pitchFamily="34" charset="0"/>
              </a:rPr>
              <a:t>Анна </a:t>
            </a:r>
            <a:r>
              <a:rPr lang="ru-RU" dirty="0" smtClean="0">
                <a:latin typeface="Calibri" pitchFamily="34" charset="0"/>
              </a:rPr>
              <a:t>Иоанновна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/>
              <a:t>1730 </a:t>
            </a:r>
            <a:r>
              <a:rPr lang="ru-RU" dirty="0" smtClean="0"/>
              <a:t>– 1740 г.г.</a:t>
            </a:r>
            <a:br>
              <a:rPr lang="ru-RU" dirty="0" smtClean="0"/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indent="457200"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</a:rPr>
              <a:t>Участники Верховного тайного совета пригласили на престол из Курляндии Анну Иоанновну, племянницу Петра </a:t>
            </a:r>
            <a:r>
              <a:rPr lang="en-US" sz="3200" dirty="0" smtClean="0">
                <a:solidFill>
                  <a:schemeClr val="tx1"/>
                </a:solidFill>
              </a:rPr>
              <a:t>I</a:t>
            </a:r>
            <a:r>
              <a:rPr lang="ru-RU" sz="3200" dirty="0" smtClean="0">
                <a:solidFill>
                  <a:schemeClr val="tx1"/>
                </a:solidFill>
              </a:rPr>
              <a:t>. Совет ограничил власть герцогини Курляндской </a:t>
            </a:r>
            <a:r>
              <a:rPr lang="ru-RU" sz="3200" b="1" dirty="0" smtClean="0">
                <a:solidFill>
                  <a:schemeClr val="tx1"/>
                </a:solidFill>
              </a:rPr>
              <a:t>«кондициями» </a:t>
            </a:r>
            <a:r>
              <a:rPr lang="ru-RU" sz="3200" dirty="0" smtClean="0">
                <a:solidFill>
                  <a:schemeClr val="tx1"/>
                </a:solidFill>
              </a:rPr>
              <a:t>– особыми условиями правления. Но вскоре, опираясь на поддержку дворян, она разорвала «кондиции» и ликвидировала Верховный совет, что стало очередным переворотом.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tx1"/>
                </a:solidFill>
              </a:rPr>
              <a:t>Анна Иоанновна окружила себя немцами, главную роль играл её фаворит </a:t>
            </a:r>
            <a:r>
              <a:rPr lang="ru-RU" sz="3200" b="1" dirty="0" smtClean="0">
                <a:solidFill>
                  <a:schemeClr val="tx1"/>
                </a:solidFill>
              </a:rPr>
              <a:t>Бирон</a:t>
            </a:r>
            <a:r>
              <a:rPr lang="ru-RU" sz="3200" dirty="0" smtClean="0">
                <a:solidFill>
                  <a:schemeClr val="tx1"/>
                </a:solidFill>
              </a:rPr>
              <a:t> (Эрнст Иоганн) – высокомерный, грубый, жестокий временщик. 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500174"/>
            <a:ext cx="3929090" cy="487542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Анна </a:t>
            </a:r>
            <a:r>
              <a:rPr lang="ru-RU" dirty="0" smtClean="0"/>
              <a:t>Леопольдовна</a:t>
            </a:r>
            <a:r>
              <a:rPr lang="ru-RU" dirty="0" smtClean="0"/>
              <a:t> </a:t>
            </a:r>
            <a:r>
              <a:rPr lang="ru-RU" dirty="0" smtClean="0"/>
              <a:t>и  Иван </a:t>
            </a:r>
            <a:r>
              <a:rPr lang="en-US" dirty="0" smtClean="0"/>
              <a:t>VI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(1740 – 1741г.г.)</a:t>
            </a:r>
            <a:endParaRPr lang="ru-RU" dirty="0"/>
          </a:p>
        </p:txBody>
      </p:sp>
      <p:pic>
        <p:nvPicPr>
          <p:cNvPr id="5" name="Содержимое 4" descr="48493636_1_Ivan_VI_s_materyu_Annoy_Leopoldovnoy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500174"/>
            <a:ext cx="3357586" cy="489969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indent="457200">
              <a:buFont typeface="Wingdings" pitchFamily="2" charset="2"/>
              <a:buChar char="§"/>
            </a:pPr>
            <a:r>
              <a:rPr lang="ru-RU" sz="2100" dirty="0" smtClean="0">
                <a:solidFill>
                  <a:schemeClr val="tx1"/>
                </a:solidFill>
              </a:rPr>
              <a:t>Осенью 1740 г. Анна Иоанновна заболела и наследником провозгласила сына племянницы Анны Леопольдовны  - Ивана Антоновича,  регентом при младенце назначен был Бирон.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2100" dirty="0" smtClean="0">
                <a:solidFill>
                  <a:schemeClr val="tx1"/>
                </a:solidFill>
              </a:rPr>
              <a:t>В 1740 г. Бирон был свергнут.  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2100" dirty="0" smtClean="0">
                <a:solidFill>
                  <a:schemeClr val="tx1"/>
                </a:solidFill>
              </a:rPr>
              <a:t>И регентшей (1740 – 1741г.г.) стала Анна Леопольдовна, мать Ивана </a:t>
            </a:r>
            <a:r>
              <a:rPr lang="en-US" sz="2100" dirty="0" smtClean="0">
                <a:solidFill>
                  <a:schemeClr val="tx1"/>
                </a:solidFill>
              </a:rPr>
              <a:t>VI </a:t>
            </a:r>
            <a:r>
              <a:rPr lang="ru-RU" sz="2100" dirty="0" smtClean="0">
                <a:solidFill>
                  <a:schemeClr val="tx1"/>
                </a:solidFill>
              </a:rPr>
              <a:t>(новый переворот).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Елизавета Петровна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/>
              <a:t>1741 </a:t>
            </a:r>
            <a:r>
              <a:rPr lang="ru-RU" dirty="0" smtClean="0"/>
              <a:t>– 1761 г.г.</a:t>
            </a:r>
            <a:br>
              <a:rPr lang="ru-RU" dirty="0" smtClean="0"/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343400" cy="5214974"/>
          </a:xfrm>
        </p:spPr>
        <p:txBody>
          <a:bodyPr>
            <a:noAutofit/>
          </a:bodyPr>
          <a:lstStyle/>
          <a:p>
            <a:pPr indent="457200"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tx1"/>
                </a:solidFill>
              </a:rPr>
              <a:t>Дворяне были недовольны </a:t>
            </a:r>
            <a:r>
              <a:rPr lang="ru-RU" sz="1800" dirty="0" err="1" smtClean="0">
                <a:solidFill>
                  <a:schemeClr val="tx1"/>
                </a:solidFill>
              </a:rPr>
              <a:t>засилием</a:t>
            </a:r>
            <a:r>
              <a:rPr lang="ru-RU" sz="1800" dirty="0" smtClean="0">
                <a:solidFill>
                  <a:schemeClr val="tx1"/>
                </a:solidFill>
              </a:rPr>
              <a:t> немцев в России и совершили очередной дворцовый переворот.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tx1"/>
                </a:solidFill>
              </a:rPr>
              <a:t>Елизавета Петровна (дочь Петра </a:t>
            </a:r>
            <a:r>
              <a:rPr lang="en-US" sz="1800" dirty="0" smtClean="0">
                <a:solidFill>
                  <a:schemeClr val="tx1"/>
                </a:solidFill>
              </a:rPr>
              <a:t>I</a:t>
            </a:r>
            <a:r>
              <a:rPr lang="ru-RU" sz="1800" dirty="0" smtClean="0">
                <a:solidFill>
                  <a:schemeClr val="tx1"/>
                </a:solidFill>
              </a:rPr>
              <a:t>) пришла в казармы Преображенского полка и призвала солдат служить ей так же, как они служили её отцу.  Во дворец гвардейцы внесли её на плечах. 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tx1"/>
                </a:solidFill>
              </a:rPr>
              <a:t>Началось 20-летнее царствование дочери Петра Великого.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tx1"/>
                </a:solidFill>
              </a:rPr>
              <a:t>Елизавета </a:t>
            </a:r>
            <a:r>
              <a:rPr lang="en-US" sz="1800" dirty="0" smtClean="0">
                <a:solidFill>
                  <a:schemeClr val="tx1"/>
                </a:solidFill>
              </a:rPr>
              <a:t>I</a:t>
            </a:r>
            <a:r>
              <a:rPr lang="ru-RU" sz="1800" dirty="0" smtClean="0">
                <a:solidFill>
                  <a:schemeClr val="tx1"/>
                </a:solidFill>
              </a:rPr>
              <a:t> любила всё русское. Она отстранила от двора иностранцев и, управляя государством, старалась идти по стопам отца.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tx1"/>
                </a:solidFill>
              </a:rPr>
              <a:t>По мнению С. М. Соловьёва при Елизавете «Россия пришла в себя».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401762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Пётр </a:t>
            </a:r>
            <a:r>
              <a:rPr lang="en-US" dirty="0" smtClean="0">
                <a:latin typeface="Calibri" pitchFamily="34" charset="0"/>
              </a:rPr>
              <a:t>III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/>
              <a:t>1761 </a:t>
            </a:r>
            <a:r>
              <a:rPr lang="ru-RU" dirty="0" smtClean="0"/>
              <a:t>– 1762 г.г</a:t>
            </a:r>
            <a:br>
              <a:rPr lang="ru-RU" dirty="0" smtClean="0"/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714488"/>
            <a:ext cx="4343400" cy="4724400"/>
          </a:xfrm>
        </p:spPr>
        <p:txBody>
          <a:bodyPr>
            <a:normAutofit fontScale="70000" lnSpcReduction="20000"/>
          </a:bodyPr>
          <a:lstStyle/>
          <a:p>
            <a:pPr indent="457200">
              <a:buFont typeface="Wingdings" pitchFamily="2" charset="2"/>
              <a:buChar char="§"/>
              <a:defRPr/>
            </a:pPr>
            <a:r>
              <a:rPr lang="ru-RU" dirty="0" smtClean="0"/>
              <a:t>Елизавета Петровна назначила наследником Петра </a:t>
            </a:r>
            <a:r>
              <a:rPr lang="en-US" dirty="0" smtClean="0"/>
              <a:t>III</a:t>
            </a:r>
            <a:r>
              <a:rPr lang="ru-RU" dirty="0" smtClean="0"/>
              <a:t>, сына Анны Петровны. </a:t>
            </a:r>
          </a:p>
          <a:p>
            <a:pPr indent="457200">
              <a:buFont typeface="Wingdings" pitchFamily="2" charset="2"/>
              <a:buChar char="§"/>
              <a:defRPr/>
            </a:pPr>
            <a:r>
              <a:rPr lang="ru-RU" dirty="0" smtClean="0"/>
              <a:t>Юный наследник был приверженцем прусского короля Фридриха </a:t>
            </a:r>
            <a:r>
              <a:rPr lang="en-US" dirty="0" smtClean="0"/>
              <a:t>II</a:t>
            </a:r>
            <a:r>
              <a:rPr lang="ru-RU" dirty="0" smtClean="0"/>
              <a:t> и его политики. </a:t>
            </a:r>
          </a:p>
          <a:p>
            <a:pPr indent="457200">
              <a:buFont typeface="Wingdings" pitchFamily="2" charset="2"/>
              <a:buChar char="§"/>
              <a:defRPr/>
            </a:pPr>
            <a:r>
              <a:rPr lang="ru-RU" dirty="0" smtClean="0"/>
              <a:t> Он не сумел наладить отношения с гвардией и собирался вывести гвардейские части из столицы. Всё это лишило Петра   поддержки дворянства. </a:t>
            </a:r>
          </a:p>
          <a:p>
            <a:pPr indent="457200">
              <a:buFont typeface="Wingdings" pitchFamily="2" charset="2"/>
              <a:buChar char="§"/>
              <a:defRPr/>
            </a:pPr>
            <a:r>
              <a:rPr lang="ru-RU" dirty="0" smtClean="0"/>
              <a:t>Гвардейцы убили Петра </a:t>
            </a:r>
            <a:r>
              <a:rPr lang="en-US" dirty="0" smtClean="0"/>
              <a:t>III</a:t>
            </a:r>
            <a:r>
              <a:rPr lang="ru-RU" dirty="0" smtClean="0"/>
              <a:t> и возвели на престол его жену, немецкую принцессу Софью Августу Фредерику </a:t>
            </a:r>
            <a:r>
              <a:rPr lang="ru-RU" dirty="0" err="1" smtClean="0"/>
              <a:t>Ангальт</a:t>
            </a:r>
            <a:r>
              <a:rPr lang="ru-RU" dirty="0" smtClean="0"/>
              <a:t> – </a:t>
            </a:r>
            <a:r>
              <a:rPr lang="ru-RU" dirty="0" err="1" smtClean="0"/>
              <a:t>Цербстскую</a:t>
            </a:r>
            <a:r>
              <a:rPr lang="ru-RU" dirty="0" smtClean="0"/>
              <a:t> – Екатерину </a:t>
            </a:r>
            <a:r>
              <a:rPr lang="en-US" dirty="0" smtClean="0"/>
              <a:t>II</a:t>
            </a:r>
            <a:r>
              <a:rPr lang="ru-RU" dirty="0" smtClean="0"/>
              <a:t>. </a:t>
            </a:r>
          </a:p>
          <a:p>
            <a:pPr indent="457200">
              <a:buFont typeface="Wingdings" pitchFamily="2" charset="2"/>
              <a:buChar char="§"/>
              <a:defRPr/>
            </a:pPr>
            <a:r>
              <a:rPr lang="ru-RU" dirty="0" smtClean="0"/>
              <a:t>Так вновь  произошёл дворцовый переворот.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3929090" cy="511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Екатерина </a:t>
            </a:r>
            <a:r>
              <a:rPr lang="en-US" dirty="0" smtClean="0">
                <a:latin typeface="Calibri" pitchFamily="34" charset="0"/>
              </a:rPr>
              <a:t>II</a:t>
            </a:r>
            <a:r>
              <a:rPr lang="ru-RU" dirty="0" smtClean="0">
                <a:latin typeface="Calibri" pitchFamily="34" charset="0"/>
              </a:rPr>
              <a:t>  Великая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/>
              <a:t>1762 – 1796 г.г.</a:t>
            </a:r>
            <a:br>
              <a:rPr lang="ru-RU" dirty="0" smtClean="0"/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3786214" cy="501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indent="457200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Екатерина </a:t>
            </a:r>
            <a:r>
              <a:rPr lang="en-US" dirty="0" smtClean="0">
                <a:solidFill>
                  <a:schemeClr val="tx1"/>
                </a:solidFill>
              </a:rPr>
              <a:t>II</a:t>
            </a:r>
            <a:r>
              <a:rPr lang="ru-RU" dirty="0" smtClean="0">
                <a:solidFill>
                  <a:schemeClr val="tx1"/>
                </a:solidFill>
              </a:rPr>
              <a:t> правила более 3-х десятилетий. </a:t>
            </a:r>
          </a:p>
          <a:p>
            <a:pPr indent="457200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Талантливая, образованная,  литературно одарённая, она умела многое – и управлять огромной империей, и ладить с людьми, приближать к себе талантливых, одарённых людей.</a:t>
            </a:r>
          </a:p>
          <a:p>
            <a:pPr indent="457200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 Царствование Екатерины</a:t>
            </a:r>
            <a:r>
              <a:rPr lang="en-US" dirty="0" smtClean="0">
                <a:solidFill>
                  <a:schemeClr val="tx1"/>
                </a:solidFill>
              </a:rPr>
              <a:t> II</a:t>
            </a:r>
            <a:r>
              <a:rPr lang="ru-RU" dirty="0" smtClean="0">
                <a:solidFill>
                  <a:schemeClr val="tx1"/>
                </a:solidFill>
              </a:rPr>
              <a:t> характеризуется как период «просвещённого абсолютизма». В своей политике Екатерина</a:t>
            </a:r>
            <a:r>
              <a:rPr lang="en-US" dirty="0" smtClean="0">
                <a:solidFill>
                  <a:schemeClr val="tx1"/>
                </a:solidFill>
              </a:rPr>
              <a:t> II</a:t>
            </a:r>
            <a:r>
              <a:rPr lang="ru-RU" dirty="0" smtClean="0">
                <a:solidFill>
                  <a:schemeClr val="tx1"/>
                </a:solidFill>
              </a:rPr>
              <a:t>  старалась опираться на русское дворянство, и особенно её «сливки» – гвардию. Недаром российские дворяне называли её правление «золотым веком».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Проблемное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37 лет – с 1725 г.  По 1726 г. – на Российском престоле сменилось 6 правителей, Все они восходили на престол в результате дворцовых переворотов.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ОБЪЯСНИТЕ,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это стало возможным?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28926" y="428604"/>
            <a:ext cx="3643338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дворцовых переворотов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2500306"/>
            <a:ext cx="2714644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Указ Петра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 престолонаследии (1722 г.)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57554" y="3429000"/>
            <a:ext cx="2571768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Гибель прямого наследника Петра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Алексея Петровича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3636" y="2500306"/>
            <a:ext cx="2857520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Усилении роли гвардии в государственных делах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4500570"/>
            <a:ext cx="2500330" cy="20002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Правящий монарх сам назначал наследника на престол</a:t>
            </a:r>
          </a:p>
        </p:txBody>
      </p:sp>
      <p:sp>
        <p:nvSpPr>
          <p:cNvPr id="9" name="Стрелка углом вверх 8"/>
          <p:cNvSpPr/>
          <p:nvPr/>
        </p:nvSpPr>
        <p:spPr>
          <a:xfrm rot="10800000">
            <a:off x="1643042" y="1285860"/>
            <a:ext cx="1214446" cy="1000132"/>
          </a:xfrm>
          <a:prstGeom prst="bent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углом вверх 11"/>
          <p:cNvSpPr/>
          <p:nvPr/>
        </p:nvSpPr>
        <p:spPr>
          <a:xfrm rot="10800000" flipH="1">
            <a:off x="6786578" y="1285860"/>
            <a:ext cx="1142976" cy="1000132"/>
          </a:xfrm>
          <a:prstGeom prst="bentUpArrow">
            <a:avLst>
              <a:gd name="adj1" fmla="val 25000"/>
              <a:gd name="adj2" fmla="val 26775"/>
              <a:gd name="adj3" fmla="val 25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500562" y="2500306"/>
            <a:ext cx="500066" cy="85725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428728" y="3857628"/>
            <a:ext cx="285752" cy="64294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4000504"/>
            <a:ext cx="285752" cy="64294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643446"/>
            <a:ext cx="2500330" cy="20002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Гвардия стала главной силой, с помощью которой совершались дворцовые перевороты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86116" y="5286388"/>
            <a:ext cx="2786082" cy="14287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Появление дворянских группировок, борющихся за власть</a:t>
            </a:r>
          </a:p>
        </p:txBody>
      </p:sp>
      <p:sp>
        <p:nvSpPr>
          <p:cNvPr id="20" name="Стрелка вниз 19"/>
          <p:cNvSpPr/>
          <p:nvPr/>
        </p:nvSpPr>
        <p:spPr>
          <a:xfrm>
            <a:off x="4572000" y="4857760"/>
            <a:ext cx="285752" cy="64294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14414" y="1142984"/>
            <a:ext cx="6786610" cy="40005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Назовите различия между государственной деятельностью Петра</a:t>
            </a:r>
            <a:r>
              <a:rPr lang="en-US" sz="4000" dirty="0" smtClean="0">
                <a:solidFill>
                  <a:schemeClr val="tx1"/>
                </a:solidFill>
              </a:rPr>
              <a:t>I</a:t>
            </a:r>
            <a:r>
              <a:rPr lang="ru-RU" sz="4000" dirty="0" smtClean="0">
                <a:solidFill>
                  <a:schemeClr val="tx1"/>
                </a:solidFill>
              </a:rPr>
              <a:t>  и его преемников.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Проблемное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37 лет – с 1725 г.  По 1726 г. – на Российском престоле сменилось 6 правителей, Все они восходили на престол в результате дворцовых переворотов.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ОБЪЯСНИТЕ,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это стало возможным?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285860"/>
            <a:ext cx="4343400" cy="4724400"/>
          </a:xfrm>
        </p:spPr>
        <p:txBody>
          <a:bodyPr>
            <a:normAutofit fontScale="70000" lnSpcReduction="20000"/>
          </a:bodyPr>
          <a:lstStyle/>
          <a:p>
            <a:pPr indent="457200" algn="just">
              <a:lnSpc>
                <a:spcPct val="150000"/>
              </a:lnSpc>
              <a:buNone/>
              <a:defRPr/>
            </a:pPr>
            <a:r>
              <a:rPr lang="ru-RU" dirty="0" smtClean="0"/>
              <a:t>Пётр Великий </a:t>
            </a:r>
            <a:r>
              <a:rPr lang="ru-RU" dirty="0" smtClean="0"/>
              <a:t>скончался </a:t>
            </a:r>
          </a:p>
          <a:p>
            <a:pPr indent="457200" algn="just">
              <a:lnSpc>
                <a:spcPct val="150000"/>
              </a:lnSpc>
              <a:buNone/>
              <a:defRPr/>
            </a:pPr>
            <a:r>
              <a:rPr lang="ru-RU" dirty="0" smtClean="0"/>
              <a:t>28 </a:t>
            </a:r>
            <a:r>
              <a:rPr lang="ru-RU" dirty="0" smtClean="0"/>
              <a:t>января 1725 г. </a:t>
            </a:r>
            <a:endParaRPr lang="ru-RU" dirty="0" smtClean="0"/>
          </a:p>
          <a:p>
            <a:pPr indent="457200" algn="just">
              <a:lnSpc>
                <a:spcPct val="150000"/>
              </a:lnSpc>
              <a:buNone/>
              <a:defRPr/>
            </a:pPr>
            <a:r>
              <a:rPr lang="ru-RU" dirty="0" smtClean="0"/>
              <a:t>Умирал </a:t>
            </a:r>
            <a:r>
              <a:rPr lang="ru-RU" dirty="0" smtClean="0"/>
              <a:t>он тяжело, его мучили сильные боли. </a:t>
            </a:r>
            <a:endParaRPr lang="ru-RU" dirty="0" smtClean="0"/>
          </a:p>
          <a:p>
            <a:pPr indent="457200" algn="just">
              <a:lnSpc>
                <a:spcPct val="150000"/>
              </a:lnSpc>
              <a:buNone/>
              <a:defRPr/>
            </a:pPr>
            <a:r>
              <a:rPr lang="ru-RU" dirty="0" smtClean="0"/>
              <a:t>«</a:t>
            </a:r>
            <a:r>
              <a:rPr lang="ru-RU" dirty="0" smtClean="0"/>
              <a:t>Отец Отечества» скончался и не назвал наследника. </a:t>
            </a:r>
            <a:endParaRPr lang="ru-RU" dirty="0" smtClean="0"/>
          </a:p>
          <a:p>
            <a:pPr indent="457200" algn="just">
              <a:lnSpc>
                <a:spcPct val="150000"/>
              </a:lnSpc>
              <a:buNone/>
              <a:defRPr/>
            </a:pPr>
            <a:r>
              <a:rPr lang="ru-RU" dirty="0" smtClean="0"/>
              <a:t>Однако</a:t>
            </a:r>
            <a:r>
              <a:rPr lang="ru-RU" dirty="0" smtClean="0"/>
              <a:t>, ещё в 1722 г. Пётр </a:t>
            </a:r>
            <a:r>
              <a:rPr lang="en-US" dirty="0" smtClean="0"/>
              <a:t>I</a:t>
            </a:r>
            <a:r>
              <a:rPr lang="ru-RU" dirty="0" smtClean="0"/>
              <a:t> издал указ о престолонаследии, согласно которому император мог завещать престол любому члену правящего дома Романовых.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1214422"/>
            <a:ext cx="4070769" cy="485778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552820" cy="4724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1718 году обвинённый в измене был отправлен в тюрьму царевич Алексей (сын Петра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первого брака). После допросов и пыток был приговорён к смертной казни.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Алексей умер в камере Петропавловской крепости..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1071546"/>
            <a:ext cx="5133980" cy="5253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допрашивает Алексея</a:t>
            </a:r>
            <a:endParaRPr lang="ru-RU" dirty="0" smtClean="0"/>
          </a:p>
        </p:txBody>
      </p:sp>
      <p:pic>
        <p:nvPicPr>
          <p:cNvPr id="5" name="Рисунок 4" descr="0_181ea_94006cc6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500174"/>
            <a:ext cx="4528899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071546"/>
            <a:ext cx="4191000" cy="525305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В1719 </a:t>
            </a:r>
            <a:r>
              <a:rPr lang="ru-RU" dirty="0" smtClean="0"/>
              <a:t>году умирает 4-х летний сын </a:t>
            </a:r>
            <a:r>
              <a:rPr lang="ru-RU" dirty="0" smtClean="0"/>
              <a:t>Петра </a:t>
            </a:r>
            <a:r>
              <a:rPr lang="en-US" dirty="0" smtClean="0"/>
              <a:t>I</a:t>
            </a:r>
            <a:r>
              <a:rPr lang="ru-RU" dirty="0" smtClean="0"/>
              <a:t>  от второго брака (заболел оспой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От второго брака у Петра </a:t>
            </a:r>
            <a:r>
              <a:rPr lang="en-US" dirty="0" smtClean="0"/>
              <a:t>I</a:t>
            </a:r>
            <a:r>
              <a:rPr lang="ru-RU" dirty="0" smtClean="0"/>
              <a:t> было две дочери – Анна и Елизавета.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Внук Пётр Алексеевич (сын царевича Алексея)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5" name="Содержимое 4" descr="de57e512662et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1142984"/>
            <a:ext cx="3532934" cy="485778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600200"/>
            <a:ext cx="3495700" cy="4724400"/>
          </a:xfrm>
        </p:spPr>
        <p:txBody>
          <a:bodyPr>
            <a:normAutofit/>
          </a:bodyPr>
          <a:lstStyle/>
          <a:p>
            <a:pPr indent="457200" algn="ctr">
              <a:buNone/>
              <a:defRPr/>
            </a:pPr>
            <a:r>
              <a:rPr lang="ru-RU" dirty="0" smtClean="0"/>
              <a:t>После смерти Петра </a:t>
            </a:r>
            <a:r>
              <a:rPr lang="en-US" dirty="0" smtClean="0"/>
              <a:t>I</a:t>
            </a:r>
            <a:endParaRPr lang="ru-RU" dirty="0" smtClean="0"/>
          </a:p>
          <a:p>
            <a:pPr indent="457200" algn="ctr">
              <a:buNone/>
              <a:defRPr/>
            </a:pPr>
            <a:r>
              <a:rPr lang="ru-RU" dirty="0" smtClean="0"/>
              <a:t>наступил </a:t>
            </a:r>
            <a:r>
              <a:rPr lang="ru-RU" dirty="0" smtClean="0"/>
              <a:t>период дворцовых переворотов.</a:t>
            </a:r>
          </a:p>
          <a:p>
            <a:pPr>
              <a:buNone/>
              <a:defRPr/>
            </a:pPr>
            <a:endParaRPr lang="ru-RU" dirty="0" smtClean="0"/>
          </a:p>
          <a:p>
            <a:pPr algn="ctr">
              <a:buNone/>
              <a:defRPr/>
            </a:pPr>
            <a:r>
              <a:rPr lang="ru-RU" i="1" dirty="0" smtClean="0"/>
              <a:t>   </a:t>
            </a:r>
            <a:r>
              <a:rPr lang="ru-RU" b="1" i="1" dirty="0" smtClean="0">
                <a:solidFill>
                  <a:srgbClr val="FF0000"/>
                </a:solidFill>
              </a:rPr>
              <a:t>Что такое дворцовые перевороты?</a:t>
            </a:r>
          </a:p>
          <a:p>
            <a:pPr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indent="457200">
              <a:buNone/>
            </a:pP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Дворцовый переворот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 смена власти, совершавшаяся дворянскими группировками при поддержке гвардейских полков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а т 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1725 </a:t>
            </a:r>
            <a:r>
              <a:rPr lang="ru-RU" dirty="0" smtClean="0"/>
              <a:t>– 1727 г.г.</a:t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Екатерина 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416" y="1600200"/>
            <a:ext cx="3799767" cy="4724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Екатерина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Марта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Скавронская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Екатерина Алексеевна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1684"/>
              </a:rPr>
              <a:t>1684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 tooltip="1727"/>
              </a:rPr>
              <a:t>1727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императрица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1721"/>
              </a:rPr>
              <a:t>1721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супруга царствующего императора,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tooltip="1725"/>
              </a:rPr>
              <a:t>1725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правящая государыня;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вторая жена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tooltip="Пётр I"/>
              </a:rPr>
              <a:t>Петра I Великого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императрицы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tooltip="Елизавета Петровна"/>
              </a:rPr>
              <a:t>Елизаветы Петровны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4357694"/>
            <a:ext cx="2844916" cy="125728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Александр Данилович </a:t>
            </a:r>
            <a:r>
              <a:rPr lang="ru-RU" sz="2400" dirty="0" smtClean="0"/>
              <a:t>Меншиков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071546"/>
            <a:ext cx="4910142" cy="5253054"/>
          </a:xfrm>
        </p:spPr>
        <p:txBody>
          <a:bodyPr>
            <a:noAutofit/>
          </a:bodyPr>
          <a:lstStyle/>
          <a:p>
            <a:pPr indent="457200">
              <a:buNone/>
            </a:pPr>
            <a:r>
              <a:rPr lang="ru-RU" sz="2000" dirty="0" smtClean="0"/>
              <a:t>Первый переворот возглавил ближайший сподвижник Петра Великого светлейший князь А. Д. Меншиков. </a:t>
            </a:r>
          </a:p>
          <a:p>
            <a:pPr indent="457200">
              <a:buNone/>
            </a:pPr>
            <a:r>
              <a:rPr lang="ru-RU" sz="2000" dirty="0" smtClean="0"/>
              <a:t>При поддержке гвардии на русский престол была возведена </a:t>
            </a:r>
            <a:r>
              <a:rPr lang="ru-RU" sz="2000" b="1" dirty="0" smtClean="0">
                <a:solidFill>
                  <a:srgbClr val="FF0000"/>
                </a:solidFill>
              </a:rPr>
              <a:t>Екатерина </a:t>
            </a:r>
            <a:r>
              <a:rPr lang="en-US" sz="2000" b="1" dirty="0" smtClean="0">
                <a:solidFill>
                  <a:srgbClr val="FF0000"/>
                </a:solidFill>
              </a:rPr>
              <a:t>I</a:t>
            </a:r>
            <a:r>
              <a:rPr lang="ru-RU" sz="2000" dirty="0" smtClean="0"/>
              <a:t> - вдова Петра </a:t>
            </a:r>
            <a:r>
              <a:rPr lang="en-US" sz="2000" dirty="0" smtClean="0"/>
              <a:t>I</a:t>
            </a:r>
            <a:r>
              <a:rPr lang="ru-RU" sz="2000" dirty="0" smtClean="0"/>
              <a:t>. </a:t>
            </a:r>
            <a:endParaRPr lang="ru-RU" sz="2000" dirty="0" smtClean="0"/>
          </a:p>
          <a:p>
            <a:pPr indent="457200">
              <a:buNone/>
            </a:pPr>
            <a:r>
              <a:rPr lang="ru-RU" sz="2000" dirty="0" smtClean="0"/>
              <a:t>Она </a:t>
            </a:r>
            <a:r>
              <a:rPr lang="ru-RU" sz="2000" dirty="0" smtClean="0"/>
              <a:t>была неглупа, но делами государства никогда не занималась. А. Меншиков правил государством сам через созданный им Верховный тайный совет.</a:t>
            </a:r>
          </a:p>
          <a:p>
            <a:pPr indent="457200">
              <a:buNone/>
            </a:pPr>
            <a:r>
              <a:rPr lang="ru-RU" sz="2000" dirty="0" smtClean="0"/>
              <a:t>6 мая 1727 г. Екатерина </a:t>
            </a:r>
            <a:r>
              <a:rPr lang="en-US" sz="2000" dirty="0" smtClean="0"/>
              <a:t>I</a:t>
            </a:r>
            <a:r>
              <a:rPr lang="ru-RU" sz="2000" dirty="0" smtClean="0"/>
              <a:t> умерла.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14422"/>
            <a:ext cx="2571768" cy="303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Император </a:t>
            </a:r>
            <a:r>
              <a:rPr lang="ru-RU" dirty="0" smtClean="0">
                <a:latin typeface="Calibri" pitchFamily="34" charset="0"/>
              </a:rPr>
              <a:t>Пётр </a:t>
            </a:r>
            <a:r>
              <a:rPr lang="en-US" dirty="0" smtClean="0">
                <a:latin typeface="Calibri" pitchFamily="34" charset="0"/>
              </a:rPr>
              <a:t>II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/>
              <a:t>1727 </a:t>
            </a:r>
            <a:r>
              <a:rPr lang="ru-RU" dirty="0" smtClean="0"/>
              <a:t>– 1730 г.г.</a:t>
            </a:r>
            <a:br>
              <a:rPr lang="ru-RU" dirty="0" smtClean="0"/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indent="457200">
              <a:buFont typeface="Wingdings" pitchFamily="2" charset="2"/>
              <a:buChar char="§"/>
            </a:pPr>
            <a:r>
              <a:rPr lang="ru-RU" dirty="0" smtClean="0"/>
              <a:t>В 1727 г. корона перешла к внуку Петра </a:t>
            </a:r>
            <a:r>
              <a:rPr lang="en-US" dirty="0" smtClean="0"/>
              <a:t>I</a:t>
            </a:r>
            <a:r>
              <a:rPr lang="ru-RU" dirty="0" smtClean="0"/>
              <a:t> – царевичу Петру Алексеевичу (Петру </a:t>
            </a:r>
            <a:r>
              <a:rPr lang="en-US" dirty="0" smtClean="0"/>
              <a:t>II</a:t>
            </a:r>
            <a:r>
              <a:rPr lang="ru-RU" dirty="0" smtClean="0"/>
              <a:t>).</a:t>
            </a:r>
          </a:p>
          <a:p>
            <a:pPr indent="457200">
              <a:buFont typeface="Wingdings" pitchFamily="2" charset="2"/>
              <a:buChar char="§"/>
            </a:pPr>
            <a:r>
              <a:rPr lang="ru-RU" dirty="0" smtClean="0"/>
              <a:t>Большое влияние при дворе получили князья Долгорукие. По их требованию А. Меншиков с семьёй был сослан в Сибирь. </a:t>
            </a:r>
            <a:endParaRPr lang="ru-RU" dirty="0" smtClean="0"/>
          </a:p>
          <a:p>
            <a:pPr indent="457200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smtClean="0"/>
              <a:t>К власти пришли князья Долгорукие и князья Голицыны. </a:t>
            </a:r>
            <a:endParaRPr lang="ru-RU" dirty="0" smtClean="0"/>
          </a:p>
          <a:p>
            <a:pPr indent="457200">
              <a:buFont typeface="Wingdings" pitchFamily="2" charset="2"/>
              <a:buChar char="§"/>
            </a:pPr>
            <a:r>
              <a:rPr lang="ru-RU" dirty="0" smtClean="0"/>
              <a:t>Столицу </a:t>
            </a:r>
            <a:r>
              <a:rPr lang="ru-RU" dirty="0" smtClean="0"/>
              <a:t>перенесли в Москву, где Пётр </a:t>
            </a:r>
            <a:r>
              <a:rPr lang="en-US" dirty="0" smtClean="0"/>
              <a:t>II</a:t>
            </a:r>
            <a:r>
              <a:rPr lang="ru-RU" dirty="0" smtClean="0"/>
              <a:t>, не дожив до 15 лет, умер. С ним пресеклась по мужской линии династия Романовых.</a:t>
            </a:r>
          </a:p>
          <a:p>
            <a:pPr indent="457200">
              <a:buFont typeface="Wingdings" pitchFamily="2" charset="2"/>
              <a:buChar char="§"/>
            </a:pPr>
            <a:r>
              <a:rPr lang="ru-RU" dirty="0" smtClean="0"/>
              <a:t>Историки считают, что так произошёл новый переворот. 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500462" cy="496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</TotalTime>
  <Words>880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Байкалова Е.А. Учитель Каменской СОШ</vt:lpstr>
      <vt:lpstr>Проблемное задание</vt:lpstr>
      <vt:lpstr>Слайд 3</vt:lpstr>
      <vt:lpstr>Слайд 4</vt:lpstr>
      <vt:lpstr>Слайд 5</vt:lpstr>
      <vt:lpstr>Слайд 6</vt:lpstr>
      <vt:lpstr> Е к а т е р и н а   I 1725 – 1727 г.г. </vt:lpstr>
      <vt:lpstr>Александр Данилович Меншиков</vt:lpstr>
      <vt:lpstr>  Император Пётр II 1727 – 1730 г.г.  </vt:lpstr>
      <vt:lpstr>  Императрица Анна Иоанновна 1730 – 1740 г.г.  </vt:lpstr>
      <vt:lpstr>Анна Леопольдовна и  Иван VI  (1740 – 1741г.г.)</vt:lpstr>
      <vt:lpstr>  Елизавета Петровна 1741 – 1761 г.г.  </vt:lpstr>
      <vt:lpstr>  Пётр III 1761 – 1762 г.г  </vt:lpstr>
      <vt:lpstr>  Екатерина II  Великая 1762 – 1796 г.г.  </vt:lpstr>
      <vt:lpstr>Проблемное задание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Sunrise</dc:creator>
  <cp:lastModifiedBy>Sunrise</cp:lastModifiedBy>
  <cp:revision>21</cp:revision>
  <dcterms:created xsi:type="dcterms:W3CDTF">2010-12-06T14:48:08Z</dcterms:created>
  <dcterms:modified xsi:type="dcterms:W3CDTF">2010-12-06T20:18:34Z</dcterms:modified>
</cp:coreProperties>
</file>