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9" r:id="rId4"/>
    <p:sldId id="257" r:id="rId5"/>
    <p:sldId id="270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19712-0DAB-44BC-ADFA-BDB97132DCE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92446C-9311-4C01-9F3E-C457FA2E66A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FF0000"/>
              </a:solidFill>
            </a:rPr>
            <a:t>Отрицает роль варягов в образовании </a:t>
          </a:r>
          <a:r>
            <a:rPr lang="ru-RU" sz="1800" b="1" i="0" dirty="0" smtClean="0">
              <a:solidFill>
                <a:srgbClr val="FF0000"/>
              </a:solidFill>
            </a:rPr>
            <a:t>древнерусского государства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1" dirty="0" smtClean="0">
              <a:solidFill>
                <a:srgbClr val="FFC000"/>
              </a:solidFill>
            </a:rPr>
            <a:t>М.В. Ломоносов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i="1" dirty="0" smtClean="0">
              <a:solidFill>
                <a:srgbClr val="FFC000"/>
              </a:solidFill>
            </a:rPr>
            <a:t>Б.А. Рыбаков</a:t>
          </a:r>
          <a:endParaRPr lang="ru-RU" sz="1600" i="1" dirty="0">
            <a:solidFill>
              <a:srgbClr val="FFC000"/>
            </a:solidFill>
          </a:endParaRPr>
        </a:p>
      </dgm:t>
    </dgm:pt>
    <dgm:pt modelId="{C629E400-DE2E-42C3-B93C-0BF812B42C5C}" type="parTrans" cxnId="{F155D0CB-EA82-4F63-9D16-852CFDE6F4BE}">
      <dgm:prSet/>
      <dgm:spPr/>
      <dgm:t>
        <a:bodyPr/>
        <a:lstStyle/>
        <a:p>
          <a:endParaRPr lang="ru-RU"/>
        </a:p>
      </dgm:t>
    </dgm:pt>
    <dgm:pt modelId="{A133BF51-BA97-46C9-AFC8-ABB6F26B7F6B}" type="sibTrans" cxnId="{F155D0CB-EA82-4F63-9D16-852CFDE6F4BE}">
      <dgm:prSet/>
      <dgm:spPr/>
      <dgm:t>
        <a:bodyPr/>
        <a:lstStyle/>
        <a:p>
          <a:endParaRPr lang="ru-RU"/>
        </a:p>
      </dgm:t>
    </dgm:pt>
    <dgm:pt modelId="{03BC1D07-AE02-4380-AE63-2EE783ACFE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FF0000"/>
              </a:solidFill>
            </a:rPr>
            <a:t>Признаёт, что государство у славян возникло как результат внутреннего развития, но при участии варягов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i="1" dirty="0" smtClean="0">
              <a:solidFill>
                <a:srgbClr val="FFC000"/>
              </a:solidFill>
            </a:rPr>
            <a:t>Современные историки</a:t>
          </a:r>
        </a:p>
      </dgm:t>
    </dgm:pt>
    <dgm:pt modelId="{40C1B288-E143-4555-BFB3-D469384B0014}" type="parTrans" cxnId="{C29B1D6E-8F1C-4D57-B867-0563AAEA3443}">
      <dgm:prSet/>
      <dgm:spPr/>
      <dgm:t>
        <a:bodyPr/>
        <a:lstStyle/>
        <a:p>
          <a:endParaRPr lang="ru-RU"/>
        </a:p>
      </dgm:t>
    </dgm:pt>
    <dgm:pt modelId="{FED93D5E-0117-4325-B54F-D4E321516969}" type="sibTrans" cxnId="{C29B1D6E-8F1C-4D57-B867-0563AAEA3443}">
      <dgm:prSet/>
      <dgm:spPr/>
      <dgm:t>
        <a:bodyPr/>
        <a:lstStyle/>
        <a:p>
          <a:endParaRPr lang="ru-RU"/>
        </a:p>
      </dgm:t>
    </dgm:pt>
    <dgm:pt modelId="{B6FD4B9A-FCDB-4412-9B93-FC4E3A7A31FB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FF0000"/>
              </a:solidFill>
            </a:rPr>
            <a:t>Древнерусское государство создано варягами (норманнами) с согласия славян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i="1" dirty="0" smtClean="0">
              <a:solidFill>
                <a:srgbClr val="FFC000"/>
              </a:solidFill>
            </a:rPr>
            <a:t>                                             Г.Ф. Миллер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i="1" dirty="0" smtClean="0">
              <a:solidFill>
                <a:srgbClr val="FFC000"/>
              </a:solidFill>
            </a:rPr>
            <a:t>Н.М. Карамзин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i="1" dirty="0" smtClean="0">
              <a:solidFill>
                <a:srgbClr val="FFC000"/>
              </a:solidFill>
            </a:rPr>
            <a:t>С.М. Соловьёв</a:t>
          </a:r>
        </a:p>
      </dgm:t>
    </dgm:pt>
    <dgm:pt modelId="{62DBE92F-CE60-43D9-829E-4DA3A9CE1B8F}" type="parTrans" cxnId="{542EA54B-F7BC-4F99-9D8D-6CA7E651DBB8}">
      <dgm:prSet/>
      <dgm:spPr/>
      <dgm:t>
        <a:bodyPr/>
        <a:lstStyle/>
        <a:p>
          <a:endParaRPr lang="ru-RU"/>
        </a:p>
      </dgm:t>
    </dgm:pt>
    <dgm:pt modelId="{3DD9966F-426A-4CD6-B7B7-E01429F7D8C3}" type="sibTrans" cxnId="{542EA54B-F7BC-4F99-9D8D-6CA7E651DBB8}">
      <dgm:prSet/>
      <dgm:spPr/>
      <dgm:t>
        <a:bodyPr/>
        <a:lstStyle/>
        <a:p>
          <a:endParaRPr lang="ru-RU"/>
        </a:p>
      </dgm:t>
    </dgm:pt>
    <dgm:pt modelId="{6777EAC3-ECD8-4A24-AD9E-EE761932CC46}">
      <dgm:prSet phldrT="[Текст]"/>
      <dgm:spPr/>
      <dgm:t>
        <a:bodyPr/>
        <a:lstStyle/>
        <a:p>
          <a:r>
            <a:rPr lang="ru-RU" b="1" u="sng" dirty="0" smtClean="0"/>
            <a:t>Славянская теория</a:t>
          </a:r>
          <a:endParaRPr lang="ru-RU" b="1" u="sng" dirty="0"/>
        </a:p>
      </dgm:t>
    </dgm:pt>
    <dgm:pt modelId="{4CB5EE11-142D-4B8B-83FC-460327D28B3D}" type="parTrans" cxnId="{77577228-66E6-426B-9461-E3B2C6260222}">
      <dgm:prSet/>
      <dgm:spPr/>
      <dgm:t>
        <a:bodyPr/>
        <a:lstStyle/>
        <a:p>
          <a:endParaRPr lang="ru-RU"/>
        </a:p>
      </dgm:t>
    </dgm:pt>
    <dgm:pt modelId="{AFB3793C-AFF6-4436-A944-B52BA106ED2F}" type="sibTrans" cxnId="{77577228-66E6-426B-9461-E3B2C6260222}">
      <dgm:prSet/>
      <dgm:spPr/>
      <dgm:t>
        <a:bodyPr/>
        <a:lstStyle/>
        <a:p>
          <a:endParaRPr lang="ru-RU"/>
        </a:p>
      </dgm:t>
    </dgm:pt>
    <dgm:pt modelId="{2353F8C1-B1C9-4BE1-A0BA-DAF28ED38720}">
      <dgm:prSet phldrT="[Текст]"/>
      <dgm:spPr/>
      <dgm:t>
        <a:bodyPr/>
        <a:lstStyle/>
        <a:p>
          <a:r>
            <a:rPr lang="ru-RU" b="1" u="sng" dirty="0" smtClean="0"/>
            <a:t>Центристская теория</a:t>
          </a:r>
          <a:endParaRPr lang="ru-RU" b="1" u="sng" dirty="0"/>
        </a:p>
      </dgm:t>
    </dgm:pt>
    <dgm:pt modelId="{6CE31862-BD14-4DF1-9149-7F4AD9C22B3A}" type="parTrans" cxnId="{42057996-EBC4-47A6-9CEB-F823450A972E}">
      <dgm:prSet/>
      <dgm:spPr/>
      <dgm:t>
        <a:bodyPr/>
        <a:lstStyle/>
        <a:p>
          <a:endParaRPr lang="ru-RU"/>
        </a:p>
      </dgm:t>
    </dgm:pt>
    <dgm:pt modelId="{57B84472-48FD-4834-B9B5-C61628AF8704}" type="sibTrans" cxnId="{42057996-EBC4-47A6-9CEB-F823450A972E}">
      <dgm:prSet/>
      <dgm:spPr/>
      <dgm:t>
        <a:bodyPr/>
        <a:lstStyle/>
        <a:p>
          <a:endParaRPr lang="ru-RU"/>
        </a:p>
      </dgm:t>
    </dgm:pt>
    <dgm:pt modelId="{6BC63451-EB9B-4F31-A1A3-38B9B97E436E}">
      <dgm:prSet phldrT="[Текст]"/>
      <dgm:spPr/>
      <dgm:t>
        <a:bodyPr/>
        <a:lstStyle/>
        <a:p>
          <a:r>
            <a:rPr lang="ru-RU" b="1" u="sng" dirty="0" smtClean="0"/>
            <a:t>Норманнская теория</a:t>
          </a:r>
          <a:endParaRPr lang="ru-RU" b="1" u="sng" dirty="0"/>
        </a:p>
      </dgm:t>
    </dgm:pt>
    <dgm:pt modelId="{C34530F0-60FA-4060-98D7-00C09C5711CE}" type="parTrans" cxnId="{E1581984-911F-403C-93B6-981A8244EA75}">
      <dgm:prSet/>
      <dgm:spPr/>
      <dgm:t>
        <a:bodyPr/>
        <a:lstStyle/>
        <a:p>
          <a:endParaRPr lang="ru-RU"/>
        </a:p>
      </dgm:t>
    </dgm:pt>
    <dgm:pt modelId="{8F881E1D-9FC4-4AB1-B632-4CB5A7ABD553}" type="sibTrans" cxnId="{E1581984-911F-403C-93B6-981A8244EA75}">
      <dgm:prSet/>
      <dgm:spPr/>
      <dgm:t>
        <a:bodyPr/>
        <a:lstStyle/>
        <a:p>
          <a:endParaRPr lang="ru-RU"/>
        </a:p>
      </dgm:t>
    </dgm:pt>
    <dgm:pt modelId="{F8EFD532-DDAE-4BEC-A627-8F13A37766C1}" type="pres">
      <dgm:prSet presAssocID="{52D19712-0DAB-44BC-ADFA-BDB97132DCE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8085B7-5A59-4C8B-A5BB-9F3EEEF1CB33}" type="pres">
      <dgm:prSet presAssocID="{52D19712-0DAB-44BC-ADFA-BDB97132DCEE}" presName="hierFlow" presStyleCnt="0"/>
      <dgm:spPr/>
    </dgm:pt>
    <dgm:pt modelId="{76F4489A-9F02-4A94-8245-D438F07CE269}" type="pres">
      <dgm:prSet presAssocID="{52D19712-0DAB-44BC-ADFA-BDB97132DCEE}" presName="firstBuf" presStyleCnt="0"/>
      <dgm:spPr/>
    </dgm:pt>
    <dgm:pt modelId="{C3CFF6CC-133E-423D-A29E-A748F43D5182}" type="pres">
      <dgm:prSet presAssocID="{52D19712-0DAB-44BC-ADFA-BDB97132DCE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547C699-18C5-43B2-AED7-EC803D468387}" type="pres">
      <dgm:prSet presAssocID="{4692446C-9311-4C01-9F3E-C457FA2E66A8}" presName="Name14" presStyleCnt="0"/>
      <dgm:spPr/>
    </dgm:pt>
    <dgm:pt modelId="{B16B4674-637C-48C6-9E6F-7D39E6BFB8C3}" type="pres">
      <dgm:prSet presAssocID="{4692446C-9311-4C01-9F3E-C457FA2E66A8}" presName="level1Shape" presStyleLbl="node0" presStyleIdx="0" presStyleCnt="1" custScaleX="513221" custScaleY="162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ED66-0EF4-44F9-B8BD-6004E1C68E5A}" type="pres">
      <dgm:prSet presAssocID="{4692446C-9311-4C01-9F3E-C457FA2E66A8}" presName="hierChild2" presStyleCnt="0"/>
      <dgm:spPr/>
    </dgm:pt>
    <dgm:pt modelId="{D26675E0-D943-4F45-9AB6-222B23585C72}" type="pres">
      <dgm:prSet presAssocID="{40C1B288-E143-4555-BFB3-D469384B0014}" presName="Name19" presStyleLbl="parChTrans1D2" presStyleIdx="0" presStyleCnt="1"/>
      <dgm:spPr/>
      <dgm:t>
        <a:bodyPr/>
        <a:lstStyle/>
        <a:p>
          <a:endParaRPr lang="ru-RU"/>
        </a:p>
      </dgm:t>
    </dgm:pt>
    <dgm:pt modelId="{13BB1F22-0F7D-4124-B1AD-FA8B64DC6453}" type="pres">
      <dgm:prSet presAssocID="{03BC1D07-AE02-4380-AE63-2EE783ACFEB8}" presName="Name21" presStyleCnt="0"/>
      <dgm:spPr/>
    </dgm:pt>
    <dgm:pt modelId="{E1ADF584-307A-4275-A348-396CC5135B61}" type="pres">
      <dgm:prSet presAssocID="{03BC1D07-AE02-4380-AE63-2EE783ACFEB8}" presName="level2Shape" presStyleLbl="node2" presStyleIdx="0" presStyleCnt="1" custScaleX="547573" custScaleY="172699" custLinFactNeighborX="-346" custLinFactNeighborY="15943"/>
      <dgm:spPr/>
      <dgm:t>
        <a:bodyPr/>
        <a:lstStyle/>
        <a:p>
          <a:endParaRPr lang="ru-RU"/>
        </a:p>
      </dgm:t>
    </dgm:pt>
    <dgm:pt modelId="{7312421B-5DE4-484A-89B8-870C2F3C1022}" type="pres">
      <dgm:prSet presAssocID="{03BC1D07-AE02-4380-AE63-2EE783ACFEB8}" presName="hierChild3" presStyleCnt="0"/>
      <dgm:spPr/>
    </dgm:pt>
    <dgm:pt modelId="{38ADC64B-6CFC-4B29-9A4C-A15E85148895}" type="pres">
      <dgm:prSet presAssocID="{62DBE92F-CE60-43D9-829E-4DA3A9CE1B8F}" presName="Name19" presStyleLbl="parChTrans1D3" presStyleIdx="0" presStyleCnt="1"/>
      <dgm:spPr/>
      <dgm:t>
        <a:bodyPr/>
        <a:lstStyle/>
        <a:p>
          <a:endParaRPr lang="ru-RU"/>
        </a:p>
      </dgm:t>
    </dgm:pt>
    <dgm:pt modelId="{BF1163D0-1068-48A1-82F2-79E4992750D3}" type="pres">
      <dgm:prSet presAssocID="{B6FD4B9A-FCDB-4412-9B93-FC4E3A7A31FB}" presName="Name21" presStyleCnt="0"/>
      <dgm:spPr/>
    </dgm:pt>
    <dgm:pt modelId="{717EA44F-37A2-4FBA-8041-4AFDD3103CB8}" type="pres">
      <dgm:prSet presAssocID="{B6FD4B9A-FCDB-4412-9B93-FC4E3A7A31FB}" presName="level2Shape" presStyleLbl="node3" presStyleIdx="0" presStyleCnt="1" custAng="0" custScaleX="548793" custScaleY="195086" custLinFactNeighborX="-6742" custLinFactNeighborY="65972"/>
      <dgm:spPr/>
      <dgm:t>
        <a:bodyPr/>
        <a:lstStyle/>
        <a:p>
          <a:endParaRPr lang="ru-RU"/>
        </a:p>
      </dgm:t>
    </dgm:pt>
    <dgm:pt modelId="{BFEE3775-2BFD-43A0-AF09-F6509374BEAB}" type="pres">
      <dgm:prSet presAssocID="{B6FD4B9A-FCDB-4412-9B93-FC4E3A7A31FB}" presName="hierChild3" presStyleCnt="0"/>
      <dgm:spPr/>
    </dgm:pt>
    <dgm:pt modelId="{F6A8A243-83B9-47AA-A7B3-45361DE9617B}" type="pres">
      <dgm:prSet presAssocID="{52D19712-0DAB-44BC-ADFA-BDB97132DCEE}" presName="bgShapesFlow" presStyleCnt="0"/>
      <dgm:spPr/>
    </dgm:pt>
    <dgm:pt modelId="{26423C22-29E6-4E23-B365-343FA5E0DF13}" type="pres">
      <dgm:prSet presAssocID="{6777EAC3-ECD8-4A24-AD9E-EE761932CC46}" presName="rectComp" presStyleCnt="0"/>
      <dgm:spPr/>
    </dgm:pt>
    <dgm:pt modelId="{126CB30E-3C45-4A53-8AB3-EDFDBF14AF49}" type="pres">
      <dgm:prSet presAssocID="{6777EAC3-ECD8-4A24-AD9E-EE761932CC46}" presName="bgRect" presStyleLbl="bgShp" presStyleIdx="0" presStyleCnt="3" custScaleY="177807"/>
      <dgm:spPr/>
      <dgm:t>
        <a:bodyPr/>
        <a:lstStyle/>
        <a:p>
          <a:endParaRPr lang="ru-RU"/>
        </a:p>
      </dgm:t>
    </dgm:pt>
    <dgm:pt modelId="{54DAD06A-A3D3-46AC-A030-9381EEFFE890}" type="pres">
      <dgm:prSet presAssocID="{6777EAC3-ECD8-4A24-AD9E-EE761932CC4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ED103-DC52-4FF7-BAA2-BA05F99A7397}" type="pres">
      <dgm:prSet presAssocID="{6777EAC3-ECD8-4A24-AD9E-EE761932CC46}" presName="spComp" presStyleCnt="0"/>
      <dgm:spPr/>
    </dgm:pt>
    <dgm:pt modelId="{FE578E42-C1F1-446A-959D-2AC57CE986E0}" type="pres">
      <dgm:prSet presAssocID="{6777EAC3-ECD8-4A24-AD9E-EE761932CC46}" presName="vSp" presStyleCnt="0"/>
      <dgm:spPr/>
    </dgm:pt>
    <dgm:pt modelId="{D66DEF52-8162-449A-89DC-EA7C7792A11B}" type="pres">
      <dgm:prSet presAssocID="{2353F8C1-B1C9-4BE1-A0BA-DAF28ED38720}" presName="rectComp" presStyleCnt="0"/>
      <dgm:spPr/>
    </dgm:pt>
    <dgm:pt modelId="{0D598B84-BD8A-43A7-B09C-1CFE1F4B801F}" type="pres">
      <dgm:prSet presAssocID="{2353F8C1-B1C9-4BE1-A0BA-DAF28ED38720}" presName="bgRect" presStyleLbl="bgShp" presStyleIdx="1" presStyleCnt="3" custScaleY="171807" custLinFactNeighborX="-348" custLinFactNeighborY="-127"/>
      <dgm:spPr/>
      <dgm:t>
        <a:bodyPr/>
        <a:lstStyle/>
        <a:p>
          <a:endParaRPr lang="ru-RU"/>
        </a:p>
      </dgm:t>
    </dgm:pt>
    <dgm:pt modelId="{47D05BE4-E9CD-48DB-9C50-D2506F327D09}" type="pres">
      <dgm:prSet presAssocID="{2353F8C1-B1C9-4BE1-A0BA-DAF28ED3872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D7891-8A0C-4418-8F43-1357FC4011CA}" type="pres">
      <dgm:prSet presAssocID="{2353F8C1-B1C9-4BE1-A0BA-DAF28ED38720}" presName="spComp" presStyleCnt="0"/>
      <dgm:spPr/>
    </dgm:pt>
    <dgm:pt modelId="{A50DD892-E49B-4192-86D1-2EC06536DE2B}" type="pres">
      <dgm:prSet presAssocID="{2353F8C1-B1C9-4BE1-A0BA-DAF28ED38720}" presName="vSp" presStyleCnt="0"/>
      <dgm:spPr/>
    </dgm:pt>
    <dgm:pt modelId="{41E828D1-9175-4034-BB8A-423AD45A6C75}" type="pres">
      <dgm:prSet presAssocID="{6BC63451-EB9B-4F31-A1A3-38B9B97E436E}" presName="rectComp" presStyleCnt="0"/>
      <dgm:spPr/>
    </dgm:pt>
    <dgm:pt modelId="{BE01FF13-586E-4D5C-8540-0E6FFF09D848}" type="pres">
      <dgm:prSet presAssocID="{6BC63451-EB9B-4F31-A1A3-38B9B97E436E}" presName="bgRect" presStyleLbl="bgShp" presStyleIdx="2" presStyleCnt="3" custScaleY="222521" custLinFactNeighborX="520" custLinFactNeighborY="9972"/>
      <dgm:spPr/>
      <dgm:t>
        <a:bodyPr/>
        <a:lstStyle/>
        <a:p>
          <a:endParaRPr lang="ru-RU"/>
        </a:p>
      </dgm:t>
    </dgm:pt>
    <dgm:pt modelId="{6A3E3ABE-F7BF-401E-A8C8-0B3DFE4C1CDD}" type="pres">
      <dgm:prSet presAssocID="{6BC63451-EB9B-4F31-A1A3-38B9B97E436E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55D0CB-EA82-4F63-9D16-852CFDE6F4BE}" srcId="{52D19712-0DAB-44BC-ADFA-BDB97132DCEE}" destId="{4692446C-9311-4C01-9F3E-C457FA2E66A8}" srcOrd="0" destOrd="0" parTransId="{C629E400-DE2E-42C3-B93C-0BF812B42C5C}" sibTransId="{A133BF51-BA97-46C9-AFC8-ABB6F26B7F6B}"/>
    <dgm:cxn modelId="{542EA54B-F7BC-4F99-9D8D-6CA7E651DBB8}" srcId="{03BC1D07-AE02-4380-AE63-2EE783ACFEB8}" destId="{B6FD4B9A-FCDB-4412-9B93-FC4E3A7A31FB}" srcOrd="0" destOrd="0" parTransId="{62DBE92F-CE60-43D9-829E-4DA3A9CE1B8F}" sibTransId="{3DD9966F-426A-4CD6-B7B7-E01429F7D8C3}"/>
    <dgm:cxn modelId="{45614A67-7A89-4343-9C15-25664AEFE548}" type="presOf" srcId="{B6FD4B9A-FCDB-4412-9B93-FC4E3A7A31FB}" destId="{717EA44F-37A2-4FBA-8041-4AFDD3103CB8}" srcOrd="0" destOrd="0" presId="urn:microsoft.com/office/officeart/2005/8/layout/hierarchy6"/>
    <dgm:cxn modelId="{42057996-EBC4-47A6-9CEB-F823450A972E}" srcId="{52D19712-0DAB-44BC-ADFA-BDB97132DCEE}" destId="{2353F8C1-B1C9-4BE1-A0BA-DAF28ED38720}" srcOrd="2" destOrd="0" parTransId="{6CE31862-BD14-4DF1-9149-7F4AD9C22B3A}" sibTransId="{57B84472-48FD-4834-B9B5-C61628AF8704}"/>
    <dgm:cxn modelId="{77577228-66E6-426B-9461-E3B2C6260222}" srcId="{52D19712-0DAB-44BC-ADFA-BDB97132DCEE}" destId="{6777EAC3-ECD8-4A24-AD9E-EE761932CC46}" srcOrd="1" destOrd="0" parTransId="{4CB5EE11-142D-4B8B-83FC-460327D28B3D}" sibTransId="{AFB3793C-AFF6-4436-A944-B52BA106ED2F}"/>
    <dgm:cxn modelId="{41DBE741-68DD-498B-ABF7-37A25BAFC254}" type="presOf" srcId="{2353F8C1-B1C9-4BE1-A0BA-DAF28ED38720}" destId="{47D05BE4-E9CD-48DB-9C50-D2506F327D09}" srcOrd="1" destOrd="0" presId="urn:microsoft.com/office/officeart/2005/8/layout/hierarchy6"/>
    <dgm:cxn modelId="{B1895703-5908-482C-8B1C-0CC6E656566C}" type="presOf" srcId="{03BC1D07-AE02-4380-AE63-2EE783ACFEB8}" destId="{E1ADF584-307A-4275-A348-396CC5135B61}" srcOrd="0" destOrd="0" presId="urn:microsoft.com/office/officeart/2005/8/layout/hierarchy6"/>
    <dgm:cxn modelId="{C29B1D6E-8F1C-4D57-B867-0563AAEA3443}" srcId="{4692446C-9311-4C01-9F3E-C457FA2E66A8}" destId="{03BC1D07-AE02-4380-AE63-2EE783ACFEB8}" srcOrd="0" destOrd="0" parTransId="{40C1B288-E143-4555-BFB3-D469384B0014}" sibTransId="{FED93D5E-0117-4325-B54F-D4E321516969}"/>
    <dgm:cxn modelId="{C088D672-65A7-4253-9635-A70D574359EE}" type="presOf" srcId="{52D19712-0DAB-44BC-ADFA-BDB97132DCEE}" destId="{F8EFD532-DDAE-4BEC-A627-8F13A37766C1}" srcOrd="0" destOrd="0" presId="urn:microsoft.com/office/officeart/2005/8/layout/hierarchy6"/>
    <dgm:cxn modelId="{60D49E1C-7D33-44D8-8948-F08AE803A31B}" type="presOf" srcId="{62DBE92F-CE60-43D9-829E-4DA3A9CE1B8F}" destId="{38ADC64B-6CFC-4B29-9A4C-A15E85148895}" srcOrd="0" destOrd="0" presId="urn:microsoft.com/office/officeart/2005/8/layout/hierarchy6"/>
    <dgm:cxn modelId="{E1581984-911F-403C-93B6-981A8244EA75}" srcId="{52D19712-0DAB-44BC-ADFA-BDB97132DCEE}" destId="{6BC63451-EB9B-4F31-A1A3-38B9B97E436E}" srcOrd="3" destOrd="0" parTransId="{C34530F0-60FA-4060-98D7-00C09C5711CE}" sibTransId="{8F881E1D-9FC4-4AB1-B632-4CB5A7ABD553}"/>
    <dgm:cxn modelId="{62052C42-B64F-4245-9872-A215DD4975AC}" type="presOf" srcId="{6BC63451-EB9B-4F31-A1A3-38B9B97E436E}" destId="{6A3E3ABE-F7BF-401E-A8C8-0B3DFE4C1CDD}" srcOrd="1" destOrd="0" presId="urn:microsoft.com/office/officeart/2005/8/layout/hierarchy6"/>
    <dgm:cxn modelId="{5B6A1D98-324D-4B6D-8D38-121E4932FC21}" type="presOf" srcId="{6777EAC3-ECD8-4A24-AD9E-EE761932CC46}" destId="{126CB30E-3C45-4A53-8AB3-EDFDBF14AF49}" srcOrd="0" destOrd="0" presId="urn:microsoft.com/office/officeart/2005/8/layout/hierarchy6"/>
    <dgm:cxn modelId="{EA434134-42C4-489B-9C89-865BC6169618}" type="presOf" srcId="{6777EAC3-ECD8-4A24-AD9E-EE761932CC46}" destId="{54DAD06A-A3D3-46AC-A030-9381EEFFE890}" srcOrd="1" destOrd="0" presId="urn:microsoft.com/office/officeart/2005/8/layout/hierarchy6"/>
    <dgm:cxn modelId="{1BA4635A-58F6-48B0-9710-673421E12851}" type="presOf" srcId="{4692446C-9311-4C01-9F3E-C457FA2E66A8}" destId="{B16B4674-637C-48C6-9E6F-7D39E6BFB8C3}" srcOrd="0" destOrd="0" presId="urn:microsoft.com/office/officeart/2005/8/layout/hierarchy6"/>
    <dgm:cxn modelId="{C1F06541-BC5A-4EEE-B232-D39C29891BE0}" type="presOf" srcId="{6BC63451-EB9B-4F31-A1A3-38B9B97E436E}" destId="{BE01FF13-586E-4D5C-8540-0E6FFF09D848}" srcOrd="0" destOrd="0" presId="urn:microsoft.com/office/officeart/2005/8/layout/hierarchy6"/>
    <dgm:cxn modelId="{C4FCE407-A506-4A7E-976A-AC9E97B0420B}" type="presOf" srcId="{2353F8C1-B1C9-4BE1-A0BA-DAF28ED38720}" destId="{0D598B84-BD8A-43A7-B09C-1CFE1F4B801F}" srcOrd="0" destOrd="0" presId="urn:microsoft.com/office/officeart/2005/8/layout/hierarchy6"/>
    <dgm:cxn modelId="{CBFFD82D-7825-4CBB-8454-7FF4A36A5FCF}" type="presOf" srcId="{40C1B288-E143-4555-BFB3-D469384B0014}" destId="{D26675E0-D943-4F45-9AB6-222B23585C72}" srcOrd="0" destOrd="0" presId="urn:microsoft.com/office/officeart/2005/8/layout/hierarchy6"/>
    <dgm:cxn modelId="{1773680D-3109-4E83-B41A-144BD1EAEC4E}" type="presParOf" srcId="{F8EFD532-DDAE-4BEC-A627-8F13A37766C1}" destId="{A78085B7-5A59-4C8B-A5BB-9F3EEEF1CB33}" srcOrd="0" destOrd="0" presId="urn:microsoft.com/office/officeart/2005/8/layout/hierarchy6"/>
    <dgm:cxn modelId="{C884325C-5A07-4915-BB69-F1329B27C753}" type="presParOf" srcId="{A78085B7-5A59-4C8B-A5BB-9F3EEEF1CB33}" destId="{76F4489A-9F02-4A94-8245-D438F07CE269}" srcOrd="0" destOrd="0" presId="urn:microsoft.com/office/officeart/2005/8/layout/hierarchy6"/>
    <dgm:cxn modelId="{F233757F-08DF-4A02-A24C-C881E4F125BE}" type="presParOf" srcId="{A78085B7-5A59-4C8B-A5BB-9F3EEEF1CB33}" destId="{C3CFF6CC-133E-423D-A29E-A748F43D5182}" srcOrd="1" destOrd="0" presId="urn:microsoft.com/office/officeart/2005/8/layout/hierarchy6"/>
    <dgm:cxn modelId="{674DE79B-3D2F-4C72-ACB1-CDDC0BF28F89}" type="presParOf" srcId="{C3CFF6CC-133E-423D-A29E-A748F43D5182}" destId="{6547C699-18C5-43B2-AED7-EC803D468387}" srcOrd="0" destOrd="0" presId="urn:microsoft.com/office/officeart/2005/8/layout/hierarchy6"/>
    <dgm:cxn modelId="{D137F607-384B-4266-A15F-7D751D5E7D95}" type="presParOf" srcId="{6547C699-18C5-43B2-AED7-EC803D468387}" destId="{B16B4674-637C-48C6-9E6F-7D39E6BFB8C3}" srcOrd="0" destOrd="0" presId="urn:microsoft.com/office/officeart/2005/8/layout/hierarchy6"/>
    <dgm:cxn modelId="{CFA70869-DDBE-4204-8584-6410F7DD3242}" type="presParOf" srcId="{6547C699-18C5-43B2-AED7-EC803D468387}" destId="{9752ED66-0EF4-44F9-B8BD-6004E1C68E5A}" srcOrd="1" destOrd="0" presId="urn:microsoft.com/office/officeart/2005/8/layout/hierarchy6"/>
    <dgm:cxn modelId="{9A13EB47-7C3A-4F51-831E-654E0E277C3F}" type="presParOf" srcId="{9752ED66-0EF4-44F9-B8BD-6004E1C68E5A}" destId="{D26675E0-D943-4F45-9AB6-222B23585C72}" srcOrd="0" destOrd="0" presId="urn:microsoft.com/office/officeart/2005/8/layout/hierarchy6"/>
    <dgm:cxn modelId="{902E1A7E-7984-4685-B8C0-B6CD2D7B2D6B}" type="presParOf" srcId="{9752ED66-0EF4-44F9-B8BD-6004E1C68E5A}" destId="{13BB1F22-0F7D-4124-B1AD-FA8B64DC6453}" srcOrd="1" destOrd="0" presId="urn:microsoft.com/office/officeart/2005/8/layout/hierarchy6"/>
    <dgm:cxn modelId="{AA167A6F-EC9F-4D06-99D6-C4C5848D26D3}" type="presParOf" srcId="{13BB1F22-0F7D-4124-B1AD-FA8B64DC6453}" destId="{E1ADF584-307A-4275-A348-396CC5135B61}" srcOrd="0" destOrd="0" presId="urn:microsoft.com/office/officeart/2005/8/layout/hierarchy6"/>
    <dgm:cxn modelId="{AD4B2072-8FA5-4B9B-BDF6-74460606D0D0}" type="presParOf" srcId="{13BB1F22-0F7D-4124-B1AD-FA8B64DC6453}" destId="{7312421B-5DE4-484A-89B8-870C2F3C1022}" srcOrd="1" destOrd="0" presId="urn:microsoft.com/office/officeart/2005/8/layout/hierarchy6"/>
    <dgm:cxn modelId="{F0ABB7EA-EC35-4CDA-83E0-8E9D48267BBE}" type="presParOf" srcId="{7312421B-5DE4-484A-89B8-870C2F3C1022}" destId="{38ADC64B-6CFC-4B29-9A4C-A15E85148895}" srcOrd="0" destOrd="0" presId="urn:microsoft.com/office/officeart/2005/8/layout/hierarchy6"/>
    <dgm:cxn modelId="{420D23CC-5E8E-4A6D-9F2C-E68DF9C55275}" type="presParOf" srcId="{7312421B-5DE4-484A-89B8-870C2F3C1022}" destId="{BF1163D0-1068-48A1-82F2-79E4992750D3}" srcOrd="1" destOrd="0" presId="urn:microsoft.com/office/officeart/2005/8/layout/hierarchy6"/>
    <dgm:cxn modelId="{D4FB0D5B-D475-4249-B29D-C941878810B2}" type="presParOf" srcId="{BF1163D0-1068-48A1-82F2-79E4992750D3}" destId="{717EA44F-37A2-4FBA-8041-4AFDD3103CB8}" srcOrd="0" destOrd="0" presId="urn:microsoft.com/office/officeart/2005/8/layout/hierarchy6"/>
    <dgm:cxn modelId="{08123DF3-9128-4D71-9F1E-4B6CE6D2622F}" type="presParOf" srcId="{BF1163D0-1068-48A1-82F2-79E4992750D3}" destId="{BFEE3775-2BFD-43A0-AF09-F6509374BEAB}" srcOrd="1" destOrd="0" presId="urn:microsoft.com/office/officeart/2005/8/layout/hierarchy6"/>
    <dgm:cxn modelId="{23E2DCC9-EF8A-4EAD-A29E-7FECB07E802B}" type="presParOf" srcId="{F8EFD532-DDAE-4BEC-A627-8F13A37766C1}" destId="{F6A8A243-83B9-47AA-A7B3-45361DE9617B}" srcOrd="1" destOrd="0" presId="urn:microsoft.com/office/officeart/2005/8/layout/hierarchy6"/>
    <dgm:cxn modelId="{223DABBF-4EEA-46EB-919A-2E4315923715}" type="presParOf" srcId="{F6A8A243-83B9-47AA-A7B3-45361DE9617B}" destId="{26423C22-29E6-4E23-B365-343FA5E0DF13}" srcOrd="0" destOrd="0" presId="urn:microsoft.com/office/officeart/2005/8/layout/hierarchy6"/>
    <dgm:cxn modelId="{A807AE8E-BB0A-43F0-8B7F-0EF3B902AEF1}" type="presParOf" srcId="{26423C22-29E6-4E23-B365-343FA5E0DF13}" destId="{126CB30E-3C45-4A53-8AB3-EDFDBF14AF49}" srcOrd="0" destOrd="0" presId="urn:microsoft.com/office/officeart/2005/8/layout/hierarchy6"/>
    <dgm:cxn modelId="{18E01D17-E0C2-4308-AABC-8C6598127C2C}" type="presParOf" srcId="{26423C22-29E6-4E23-B365-343FA5E0DF13}" destId="{54DAD06A-A3D3-46AC-A030-9381EEFFE890}" srcOrd="1" destOrd="0" presId="urn:microsoft.com/office/officeart/2005/8/layout/hierarchy6"/>
    <dgm:cxn modelId="{800C555E-0B8B-4C5A-97E6-6176CAD071E4}" type="presParOf" srcId="{F6A8A243-83B9-47AA-A7B3-45361DE9617B}" destId="{116ED103-DC52-4FF7-BAA2-BA05F99A7397}" srcOrd="1" destOrd="0" presId="urn:microsoft.com/office/officeart/2005/8/layout/hierarchy6"/>
    <dgm:cxn modelId="{5B95DAE4-1B92-485F-B615-623E6EA2CEFE}" type="presParOf" srcId="{116ED103-DC52-4FF7-BAA2-BA05F99A7397}" destId="{FE578E42-C1F1-446A-959D-2AC57CE986E0}" srcOrd="0" destOrd="0" presId="urn:microsoft.com/office/officeart/2005/8/layout/hierarchy6"/>
    <dgm:cxn modelId="{FB1628DF-C367-448F-A4DC-D47FE780B59C}" type="presParOf" srcId="{F6A8A243-83B9-47AA-A7B3-45361DE9617B}" destId="{D66DEF52-8162-449A-89DC-EA7C7792A11B}" srcOrd="2" destOrd="0" presId="urn:microsoft.com/office/officeart/2005/8/layout/hierarchy6"/>
    <dgm:cxn modelId="{CF231A04-C39F-4835-8E71-A1906E1AC678}" type="presParOf" srcId="{D66DEF52-8162-449A-89DC-EA7C7792A11B}" destId="{0D598B84-BD8A-43A7-B09C-1CFE1F4B801F}" srcOrd="0" destOrd="0" presId="urn:microsoft.com/office/officeart/2005/8/layout/hierarchy6"/>
    <dgm:cxn modelId="{A9C92819-EA78-4C5C-8F13-269C7A038803}" type="presParOf" srcId="{D66DEF52-8162-449A-89DC-EA7C7792A11B}" destId="{47D05BE4-E9CD-48DB-9C50-D2506F327D09}" srcOrd="1" destOrd="0" presId="urn:microsoft.com/office/officeart/2005/8/layout/hierarchy6"/>
    <dgm:cxn modelId="{2A08C13E-F52A-4706-B613-9D7A3CE3EF2D}" type="presParOf" srcId="{F6A8A243-83B9-47AA-A7B3-45361DE9617B}" destId="{0FDD7891-8A0C-4418-8F43-1357FC4011CA}" srcOrd="3" destOrd="0" presId="urn:microsoft.com/office/officeart/2005/8/layout/hierarchy6"/>
    <dgm:cxn modelId="{0F367C78-6AA3-4A20-B8D7-48806F1A8088}" type="presParOf" srcId="{0FDD7891-8A0C-4418-8F43-1357FC4011CA}" destId="{A50DD892-E49B-4192-86D1-2EC06536DE2B}" srcOrd="0" destOrd="0" presId="urn:microsoft.com/office/officeart/2005/8/layout/hierarchy6"/>
    <dgm:cxn modelId="{41B274AC-9756-4FF1-80A0-89EA47F5CDDA}" type="presParOf" srcId="{F6A8A243-83B9-47AA-A7B3-45361DE9617B}" destId="{41E828D1-9175-4034-BB8A-423AD45A6C75}" srcOrd="4" destOrd="0" presId="urn:microsoft.com/office/officeart/2005/8/layout/hierarchy6"/>
    <dgm:cxn modelId="{37626429-A74B-4D5E-BC22-303C2E41F2CB}" type="presParOf" srcId="{41E828D1-9175-4034-BB8A-423AD45A6C75}" destId="{BE01FF13-586E-4D5C-8540-0E6FFF09D848}" srcOrd="0" destOrd="0" presId="urn:microsoft.com/office/officeart/2005/8/layout/hierarchy6"/>
    <dgm:cxn modelId="{971E983F-6633-4501-830F-93A509AC2BD0}" type="presParOf" srcId="{41E828D1-9175-4034-BB8A-423AD45A6C75}" destId="{6A3E3ABE-F7BF-401E-A8C8-0B3DFE4C1CDD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A4D72B-81EC-4F97-AD0B-CC57494708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60AD10-0C07-428F-A63E-35E8E8B8357D}" type="datetimeFigureOut">
              <a:rPr lang="ru-RU" smtClean="0"/>
              <a:pPr/>
              <a:t>28.08.2010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9CC64D4-DF3C-4556-B2FB-A70BE07467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Каменской </a:t>
            </a:r>
            <a:r>
              <a:rPr lang="ru-RU" dirty="0" smtClean="0"/>
              <a:t>СОШ</a:t>
            </a:r>
            <a:endParaRPr lang="ru-RU" dirty="0" smtClean="0"/>
          </a:p>
          <a:p>
            <a:r>
              <a:rPr lang="ru-RU" dirty="0" smtClean="0"/>
              <a:t>Байкалова Е.А.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России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Материалы для подготовки  </a:t>
            </a:r>
            <a:r>
              <a:rPr lang="ru-RU" sz="3200" smtClean="0">
                <a:solidFill>
                  <a:srgbClr val="FFFF00"/>
                </a:solidFill>
              </a:rPr>
              <a:t>к ЕГЭ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59936" cy="5738834"/>
          </a:xfrm>
        </p:spPr>
        <p:txBody>
          <a:bodyPr/>
          <a:lstStyle/>
          <a:p>
            <a:r>
              <a:rPr lang="ru-RU" sz="2400" dirty="0" smtClean="0">
                <a:latin typeface="Times New Roman" charset="0"/>
                <a:cs typeface="Times New Roman" charset="0"/>
              </a:rPr>
              <a:t>Годы правления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945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969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endParaRPr lang="en-US" sz="2400" b="1" i="1" u="sng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Жена князя Игоря, известна своей расправой над </a:t>
            </a:r>
            <a:r>
              <a:rPr lang="ru-RU" sz="2400" dirty="0" err="1" smtClean="0">
                <a:latin typeface="Times New Roman" charset="0"/>
                <a:cs typeface="Times New Roman" charset="0"/>
              </a:rPr>
              <a:t>дpевля</a:t>
            </a:r>
            <a:r>
              <a:rPr lang="ru-RU" sz="2400" dirty="0" err="1" smtClean="0">
                <a:latin typeface="Times New Roman" charset="0"/>
              </a:rPr>
              <a:t>на</a:t>
            </a:r>
            <a:r>
              <a:rPr lang="ru-RU" sz="2400" dirty="0" err="1" smtClean="0">
                <a:latin typeface="Times New Roman" charset="0"/>
                <a:cs typeface="Times New Roman" charset="0"/>
              </a:rPr>
              <a:t>ми</a:t>
            </a:r>
            <a:r>
              <a:rPr lang="ru-RU" sz="2400" dirty="0" smtClean="0">
                <a:latin typeface="Times New Roman" charset="0"/>
                <a:cs typeface="Times New Roman" charset="0"/>
              </a:rPr>
              <a:t>. </a:t>
            </a:r>
          </a:p>
          <a:p>
            <a:r>
              <a:rPr lang="ru-RU" sz="2400" dirty="0" smtClean="0">
                <a:latin typeface="Times New Roman" charset="0"/>
              </a:rPr>
              <a:t>Установила уроки и погосты:</a:t>
            </a:r>
          </a:p>
          <a:p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</a:rPr>
              <a:t>Уроки -</a:t>
            </a:r>
            <a:r>
              <a:rPr lang="ru-RU" sz="2400" dirty="0" smtClean="0">
                <a:solidFill>
                  <a:srgbClr val="FFFF00"/>
                </a:solidFill>
                <a:latin typeface="Times New Roman" charset="0"/>
              </a:rPr>
              <a:t>    </a:t>
            </a:r>
            <a:r>
              <a:rPr lang="ru-RU" sz="2400" dirty="0" smtClean="0">
                <a:latin typeface="Times New Roman" charset="0"/>
              </a:rPr>
              <a:t>точный размер дани</a:t>
            </a:r>
          </a:p>
          <a:p>
            <a:r>
              <a:rPr lang="ru-RU" sz="2400" dirty="0" smtClean="0">
                <a:latin typeface="Times New Roman" charset="0"/>
              </a:rPr>
              <a:t>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</a:rPr>
              <a:t>Погосты – </a:t>
            </a:r>
            <a:r>
              <a:rPr lang="ru-RU" sz="2400" dirty="0" smtClean="0">
                <a:latin typeface="Times New Roman" charset="0"/>
              </a:rPr>
              <a:t>установленные места сбора дани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Приняла христианство под именем Елена в 955 г. (957г.)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5" descr="04Оль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4000528" cy="5651909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5Святосла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571480"/>
            <a:ext cx="3859794" cy="5453082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59936" cy="552452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charset="0"/>
                <a:cs typeface="Times New Roman" charset="0"/>
              </a:rPr>
              <a:t>Годы правления - </a:t>
            </a:r>
            <a:r>
              <a:rPr lang="en-US" sz="2400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</a:t>
            </a:r>
            <a:r>
              <a:rPr lang="ru-RU" sz="2400" u="sng" dirty="0" smtClean="0">
                <a:solidFill>
                  <a:srgbClr val="FFFF00"/>
                </a:solidFill>
                <a:latin typeface="Times New Roman" charset="0"/>
              </a:rPr>
              <a:t>64</a:t>
            </a:r>
            <a:r>
              <a:rPr lang="ru-RU" sz="2400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en-US" sz="2400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</a:t>
            </a:r>
            <a:r>
              <a:rPr lang="ru-RU" sz="2400" u="sng" dirty="0" smtClean="0">
                <a:solidFill>
                  <a:srgbClr val="FFFF00"/>
                </a:solidFill>
                <a:latin typeface="Times New Roman" charset="0"/>
              </a:rPr>
              <a:t>72</a:t>
            </a:r>
            <a:endParaRPr lang="en-US" sz="2400" u="sng" dirty="0" smtClean="0">
              <a:solidFill>
                <a:srgbClr val="FFFF00"/>
              </a:solidFill>
              <a:latin typeface="Times New Roman" charset="0"/>
            </a:endParaRP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Сын Игоря и Ольги.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выдающийся полководец: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965 г. Разгром Хазарского каганата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Походы в Дунайскую </a:t>
            </a:r>
            <a:r>
              <a:rPr lang="ru-RU" sz="2400" dirty="0" err="1" smtClean="0">
                <a:latin typeface="Times New Roman" charset="0"/>
                <a:cs typeface="Times New Roman" charset="0"/>
              </a:rPr>
              <a:t>Булгарию</a:t>
            </a:r>
            <a:r>
              <a:rPr lang="ru-RU" sz="2400" dirty="0" smtClean="0">
                <a:latin typeface="Times New Roman" charset="0"/>
                <a:cs typeface="Times New Roman" charset="0"/>
              </a:rPr>
              <a:t>.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968-971 гг. – войны с Византией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971 г. – договор с Византией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 969-972 – военные столкновения с печенегами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 Погиб в бою с печенегами на Днепре</a:t>
            </a:r>
            <a:r>
              <a:rPr lang="ru-RU" sz="2400" dirty="0" smtClean="0">
                <a:latin typeface="Times New Roman" charset="0"/>
              </a:rPr>
              <a:t> </a:t>
            </a:r>
            <a:endParaRPr lang="ru-RU" sz="2400" dirty="0">
              <a:latin typeface="Times New Roman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7Владимир Святославови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714356"/>
            <a:ext cx="3859794" cy="545308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714356"/>
            <a:ext cx="4572032" cy="5381644"/>
          </a:xfrm>
        </p:spPr>
        <p:txBody>
          <a:bodyPr/>
          <a:lstStyle/>
          <a:p>
            <a:r>
              <a:rPr lang="ru-RU" sz="2400" dirty="0" smtClean="0">
                <a:latin typeface="Times New Roman" charset="0"/>
                <a:cs typeface="Times New Roman" charset="0"/>
              </a:rPr>
              <a:t>Годы правления - 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</a:rPr>
              <a:t>80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</a:rPr>
              <a:t>1015</a:t>
            </a:r>
            <a:endParaRPr lang="en-US" sz="2400" b="1" i="1" u="sng" dirty="0" smtClean="0">
              <a:solidFill>
                <a:srgbClr val="FFFF00"/>
              </a:solidFill>
              <a:latin typeface="Times New Roman" charset="0"/>
            </a:endParaRP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Один из трех сыновей Святослава. 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Победил Ярополка в первой </a:t>
            </a:r>
            <a:r>
              <a:rPr lang="ru-RU" sz="2400" dirty="0" err="1" smtClean="0">
                <a:latin typeface="Times New Roman" charset="0"/>
                <a:cs typeface="Times New Roman" charset="0"/>
              </a:rPr>
              <a:t>междуусобной</a:t>
            </a:r>
            <a:r>
              <a:rPr lang="ru-RU" sz="2400" dirty="0" smtClean="0">
                <a:latin typeface="Times New Roman" charset="0"/>
                <a:cs typeface="Times New Roman" charset="0"/>
              </a:rPr>
              <a:t> борьбе за киевский престол. </a:t>
            </a:r>
          </a:p>
          <a:p>
            <a:r>
              <a:rPr lang="ru-RU" sz="2400" dirty="0" smtClean="0">
                <a:latin typeface="Times New Roman" charset="0"/>
                <a:cs typeface="Times New Roman" charset="0"/>
              </a:rPr>
              <a:t>980 г. – языческая реформа. Попытка создания пантеона языческих богов во главе с Перуном (неудачно)</a:t>
            </a:r>
          </a:p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988 г. </a:t>
            </a:r>
            <a:r>
              <a:rPr lang="ru-RU" sz="2400" dirty="0" smtClean="0">
                <a:latin typeface="Times New Roman" charset="0"/>
                <a:cs typeface="Times New Roman" charset="0"/>
              </a:rPr>
              <a:t>- осуществил               </a:t>
            </a:r>
            <a:r>
              <a:rPr lang="ru-RU" sz="2400" b="1" u="sng" dirty="0" smtClean="0">
                <a:solidFill>
                  <a:srgbClr val="FFC000"/>
                </a:solidFill>
                <a:latin typeface="Times New Roman" charset="0"/>
                <a:cs typeface="Times New Roman" charset="0"/>
              </a:rPr>
              <a:t>крещение Руси </a:t>
            </a:r>
            <a:endParaRPr lang="ru-RU" sz="2400" b="1" u="sng" dirty="0" smtClean="0">
              <a:solidFill>
                <a:srgbClr val="FFC000"/>
              </a:solidFill>
              <a:latin typeface="Times New Roman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Причины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Необходимость сплочения всех племён и укрепления княжеской власти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Стремление укрепить международный авторитет Руси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Оправдание социального неравенства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Приобщение Руси к общеевропейским духовным и культурным ценностям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572000" y="2201896"/>
            <a:ext cx="4116388" cy="3913632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Укрепило государство и власть князя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Повысило международный авторитет русского государства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Изменило быт и  мораль  славян </a:t>
            </a:r>
          </a:p>
          <a:p>
            <a:pPr marL="514350" indent="-514350">
              <a:buClr>
                <a:srgbClr val="FFFF00"/>
              </a:buClr>
              <a:buNone/>
            </a:pPr>
            <a:r>
              <a:rPr lang="ru-RU" sz="2000" dirty="0" smtClean="0"/>
              <a:t>        ( запрет многожёнства, кровной мести и т.п.)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sz="2000" dirty="0" smtClean="0"/>
              <a:t>  Способствовало  развитию культуры, образования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Принятие   христианства   на   Руси.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Значение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59936" cy="56673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charset="0"/>
                <a:cs typeface="Times New Roman" charset="0"/>
              </a:rPr>
              <a:t>Годы правления – </a:t>
            </a:r>
          </a:p>
          <a:p>
            <a:pPr algn="r">
              <a:buNone/>
            </a:pPr>
            <a:r>
              <a:rPr lang="ru-RU" sz="3800" b="1" i="1" u="sng" dirty="0" smtClean="0">
                <a:solidFill>
                  <a:srgbClr val="FFFF00"/>
                </a:solidFill>
                <a:latin typeface="Times New Roman" charset="0"/>
              </a:rPr>
              <a:t>1019</a:t>
            </a:r>
            <a:r>
              <a:rPr lang="ru-RU" sz="38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ru-RU" sz="3800" b="1" i="1" u="sng" dirty="0" smtClean="0">
                <a:solidFill>
                  <a:srgbClr val="FFFF00"/>
                </a:solidFill>
                <a:latin typeface="Times New Roman" charset="0"/>
              </a:rPr>
              <a:t>1054</a:t>
            </a:r>
            <a:endParaRPr lang="en-US" sz="3800" b="1" i="1" u="sng" dirty="0" smtClean="0">
              <a:solidFill>
                <a:srgbClr val="FFFF00"/>
              </a:solidFill>
              <a:latin typeface="Times New Roman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charset="0"/>
                <a:cs typeface="Times New Roman" charset="0"/>
              </a:rPr>
              <a:t>     </a:t>
            </a:r>
            <a:r>
              <a:rPr lang="ru-RU" sz="3200" dirty="0" smtClean="0">
                <a:latin typeface="Times New Roman" charset="0"/>
                <a:cs typeface="Times New Roman" charset="0"/>
              </a:rPr>
              <a:t>При его правлении </a:t>
            </a:r>
            <a:r>
              <a:rPr lang="ru-RU" sz="3200" dirty="0" smtClean="0">
                <a:latin typeface="Times New Roman" charset="0"/>
              </a:rPr>
              <a:t>происходит расцвет  Древнерусского государства: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ru-RU" sz="3200" dirty="0" smtClean="0">
                <a:latin typeface="Times New Roman" charset="0"/>
              </a:rPr>
              <a:t>династические браки с европейскими  и византийским дворами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FF00"/>
                </a:solidFill>
                <a:latin typeface="Times New Roman" charset="0"/>
              </a:rPr>
              <a:t>1036 г. </a:t>
            </a:r>
            <a:r>
              <a:rPr lang="ru-RU" sz="3200" dirty="0" smtClean="0">
                <a:latin typeface="Times New Roman" charset="0"/>
              </a:rPr>
              <a:t>Окончательно разгромил печенегов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ru-RU" sz="3200" dirty="0" smtClean="0">
                <a:latin typeface="Times New Roman" charset="0"/>
              </a:rPr>
              <a:t>Расширил территорию государства на западе (основал г. Юрьев на западном берегу Чудского озера) 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ru-RU" sz="3200" dirty="0" smtClean="0">
                <a:latin typeface="Times New Roman" charset="0"/>
              </a:rPr>
              <a:t>1043 г. Последнее военное столкновение с Византией (поход окончился неудачей)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ru-RU" sz="3200" dirty="0" smtClean="0">
                <a:latin typeface="Times New Roman" charset="0"/>
                <a:cs typeface="Times New Roman" charset="0"/>
              </a:rPr>
              <a:t>Составил </a:t>
            </a:r>
            <a:r>
              <a:rPr lang="ru-RU" sz="3200" b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"Русскую  Правду"  </a:t>
            </a:r>
            <a:r>
              <a:rPr lang="ru-RU" sz="3200" dirty="0" smtClean="0">
                <a:latin typeface="Times New Roman" charset="0"/>
                <a:cs typeface="Times New Roman" charset="0"/>
              </a:rPr>
              <a:t>- первый свод письменных законов у восточных славян. </a:t>
            </a:r>
            <a:endParaRPr lang="ru-RU" sz="3200" dirty="0" smtClean="0">
              <a:latin typeface="Times New Roman" charset="0"/>
            </a:endParaRPr>
          </a:p>
          <a:p>
            <a:endParaRPr lang="ru-RU" sz="2900" dirty="0"/>
          </a:p>
        </p:txBody>
      </p:sp>
      <p:pic>
        <p:nvPicPr>
          <p:cNvPr id="5" name="Picture 5" descr="09Ярослав 1 Мудр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357166"/>
            <a:ext cx="4095778" cy="578647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64698" cy="571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Годы правления </a:t>
            </a:r>
            <a:r>
              <a:rPr lang="ru-RU" sz="2400" dirty="0" smtClean="0">
                <a:latin typeface="Times New Roman" charset="0"/>
              </a:rPr>
              <a:t>в Киеве </a:t>
            </a:r>
            <a:r>
              <a:rPr lang="ru-RU" sz="2400" dirty="0" smtClean="0">
                <a:latin typeface="Times New Roman" charset="0"/>
                <a:cs typeface="Times New Roman" charset="0"/>
              </a:rPr>
              <a:t>-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</a:rPr>
              <a:t>1113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</a:rPr>
              <a:t>1125</a:t>
            </a:r>
            <a:endParaRPr lang="ru-RU" sz="2400" b="1" i="1" u="sng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Выдающийся полководец</a:t>
            </a:r>
            <a:r>
              <a:rPr lang="ru-RU" sz="2400" dirty="0" smtClean="0">
                <a:latin typeface="Times New Roman" charset="0"/>
              </a:rPr>
              <a:t>:</a:t>
            </a:r>
          </a:p>
          <a:p>
            <a:pPr marL="457200" indent="-457200">
              <a:lnSpc>
                <a:spcPct val="9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ru-RU" sz="2400" dirty="0" smtClean="0">
                <a:latin typeface="Times New Roman" charset="0"/>
              </a:rPr>
              <a:t>Походы против половцев (1103, 1109, 1111)</a:t>
            </a:r>
          </a:p>
          <a:p>
            <a:pPr marL="457200" indent="-457200">
              <a:lnSpc>
                <a:spcPct val="9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ru-RU" sz="2400" dirty="0" smtClean="0">
                <a:latin typeface="Times New Roman" charset="0"/>
              </a:rPr>
              <a:t>1097 г. – съезд князей в г. </a:t>
            </a:r>
            <a:r>
              <a:rPr lang="ru-RU" sz="2400" dirty="0" err="1" smtClean="0">
                <a:latin typeface="Times New Roman" charset="0"/>
              </a:rPr>
              <a:t>Любеч</a:t>
            </a:r>
            <a:r>
              <a:rPr lang="ru-RU" sz="2400" dirty="0" smtClean="0">
                <a:latin typeface="Times New Roman" charset="0"/>
              </a:rPr>
              <a:t>; «Каждый да держит отчину свою!»</a:t>
            </a:r>
          </a:p>
          <a:p>
            <a:pPr marL="457200" indent="-457200">
              <a:lnSpc>
                <a:spcPct val="90000"/>
              </a:lnSpc>
              <a:buClr>
                <a:srgbClr val="FFFF00"/>
              </a:buClr>
            </a:pPr>
            <a:r>
              <a:rPr lang="ru-RU" sz="2400" dirty="0" smtClean="0">
                <a:latin typeface="Times New Roman" charset="0"/>
              </a:rPr>
              <a:t>Пытался остановить раздробленность Руси</a:t>
            </a:r>
          </a:p>
          <a:p>
            <a:pPr marL="457200" indent="-457200">
              <a:lnSpc>
                <a:spcPct val="90000"/>
              </a:lnSpc>
              <a:buClr>
                <a:srgbClr val="FFFF00"/>
              </a:buClr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«Устав Владимира Мономаха» - ограничены проценты по займам, запрещено обращать в рабство людей, отрабатывающих долг</a:t>
            </a:r>
          </a:p>
          <a:p>
            <a:pPr marL="457200" indent="-457200">
              <a:lnSpc>
                <a:spcPct val="90000"/>
              </a:lnSpc>
              <a:buClr>
                <a:srgbClr val="FFFF00"/>
              </a:buClr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«Поучение детям» – призыв к единству Руси</a:t>
            </a:r>
          </a:p>
          <a:p>
            <a:pPr>
              <a:lnSpc>
                <a:spcPct val="90000"/>
              </a:lnSpc>
              <a:buNone/>
            </a:pPr>
            <a:endParaRPr lang="ru-RU" sz="2400" dirty="0" smtClean="0">
              <a:latin typeface="Times New Roman" charset="0"/>
              <a:cs typeface="Times New Roman" charset="0"/>
            </a:endParaRPr>
          </a:p>
        </p:txBody>
      </p:sp>
      <p:pic>
        <p:nvPicPr>
          <p:cNvPr id="5" name="Picture 5" descr="13Влаладимир2Монома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85728"/>
            <a:ext cx="4039962" cy="557216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Социальная структура Киевской Руси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500174"/>
            <a:ext cx="657229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Высшие сословия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2066" y="2928934"/>
            <a:ext cx="3214710" cy="1643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rgbClr val="FFFF00"/>
                </a:solidFill>
              </a:rPr>
              <a:t>Князья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85720" y="3000372"/>
            <a:ext cx="3929090" cy="18573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FFFF00"/>
                </a:solidFill>
              </a:rPr>
              <a:t>Волхвы</a:t>
            </a:r>
            <a:r>
              <a:rPr lang="ru-RU" sz="2800" u="sng" dirty="0" smtClean="0"/>
              <a:t>, </a:t>
            </a:r>
          </a:p>
          <a:p>
            <a:pPr algn="ctr"/>
            <a:r>
              <a:rPr lang="ru-RU" sz="2400" dirty="0" smtClean="0"/>
              <a:t>с  </a:t>
            </a:r>
            <a:r>
              <a:rPr lang="en-US" sz="2400" dirty="0" smtClean="0"/>
              <a:t>X</a:t>
            </a:r>
            <a:r>
              <a:rPr lang="ru-RU" sz="2400" dirty="0" smtClean="0"/>
              <a:t> века </a:t>
            </a:r>
            <a:r>
              <a:rPr lang="ru-RU" sz="2400" dirty="0" smtClean="0">
                <a:solidFill>
                  <a:srgbClr val="FFFF00"/>
                </a:solidFill>
              </a:rPr>
              <a:t>православное духовенство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928794" y="2285992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143636" y="2285992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8" y="3429000"/>
            <a:ext cx="1143008" cy="1785950"/>
          </a:xfrm>
          <a:prstGeom prst="curvedLeftArrow">
            <a:avLst>
              <a:gd name="adj1" fmla="val 16242"/>
              <a:gd name="adj2" fmla="val 45656"/>
              <a:gd name="adj3" fmla="val 3362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4572000" y="3429000"/>
            <a:ext cx="928694" cy="164307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643306" y="5000636"/>
            <a:ext cx="2714644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Бояре </a:t>
            </a:r>
            <a:r>
              <a:rPr lang="ru-RU" dirty="0" smtClean="0"/>
              <a:t>– потомки родоплеменной знати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429356" y="5000636"/>
            <a:ext cx="2714644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Дружинники – </a:t>
            </a:r>
            <a:r>
              <a:rPr lang="ru-RU" dirty="0" smtClean="0">
                <a:solidFill>
                  <a:schemeClr val="bg1"/>
                </a:solidFill>
              </a:rPr>
              <a:t>воины княжеской дружины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Низшие     сословия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Люди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357298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Холопы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357298"/>
            <a:ext cx="221457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Горожане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714620"/>
            <a:ext cx="2071702" cy="18573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Свободные крестьяне -общинники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Смерды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Закупы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Рядовичи</a:t>
            </a:r>
          </a:p>
          <a:p>
            <a:pPr marL="342900" indent="-342900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2714620"/>
            <a:ext cx="2143140" cy="11430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Долговые холопы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Челядь</a:t>
            </a:r>
          </a:p>
          <a:p>
            <a:pPr marL="342900" indent="-342900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2714620"/>
            <a:ext cx="2214578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Ремесленники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Купцы (гости)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357290" y="2357430"/>
            <a:ext cx="785818" cy="35719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2357430"/>
            <a:ext cx="785818" cy="35719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15206" y="2357430"/>
            <a:ext cx="785818" cy="35719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3929066"/>
            <a:ext cx="5357850" cy="27860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FF0000"/>
                </a:solidFill>
              </a:rPr>
              <a:t>Смерды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bg1"/>
                </a:solidFill>
              </a:rPr>
              <a:t>зависимые крестьяне, несшие повинность в пользу князя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Закупы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bg1"/>
                </a:solidFill>
              </a:rPr>
              <a:t>смерды, взявшие ссуду («купу») и обязанные отработать этот долг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Рядовичи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chemeClr val="bg1"/>
                </a:solidFill>
              </a:rPr>
              <a:t>смерды, заключившие с землевладельцем  договор («ряд») об условиях своей работы на него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Холопы </a:t>
            </a:r>
            <a:r>
              <a:rPr lang="ru-RU" dirty="0" smtClean="0">
                <a:solidFill>
                  <a:schemeClr val="bg1"/>
                </a:solidFill>
              </a:rPr>
              <a:t>– зависимая социальная группа, близкая по положению к рабам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Экспорт </a:t>
            </a:r>
            <a:r>
              <a:rPr lang="ru-RU" sz="2400" dirty="0" smtClean="0">
                <a:solidFill>
                  <a:srgbClr val="FFFF00"/>
                </a:solidFill>
              </a:rPr>
              <a:t>(вывоз товаров)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/>
              <a:t>Пушнина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/>
              <a:t>Воск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/>
              <a:t>Лён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/>
              <a:t>Изделия из кости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ru-RU" dirty="0" smtClean="0"/>
              <a:t>Челядь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Оружие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Украшения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Пряности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Дорогие ткани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Церковная утварь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Торговля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Импорт (ввоз товаров)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Управление государством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6050" y="1142984"/>
            <a:ext cx="3571900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Великий князь киевский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 flipV="1">
            <a:off x="6429388" y="1643050"/>
            <a:ext cx="1428760" cy="1214446"/>
          </a:xfrm>
          <a:prstGeom prst="bentUpArrow">
            <a:avLst>
              <a:gd name="adj1" fmla="val 25000"/>
              <a:gd name="adj2" fmla="val 24354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/>
          <p:cNvSpPr/>
          <p:nvPr/>
        </p:nvSpPr>
        <p:spPr>
          <a:xfrm flipH="1" flipV="1">
            <a:off x="1214414" y="1643050"/>
            <a:ext cx="1500198" cy="1214446"/>
          </a:xfrm>
          <a:prstGeom prst="bentUpArrow">
            <a:avLst>
              <a:gd name="adj1" fmla="val 25000"/>
              <a:gd name="adj2" fmla="val 24354"/>
              <a:gd name="adj3" fmla="val 25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286116" y="2714620"/>
            <a:ext cx="571504" cy="7858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072066" y="2714620"/>
            <a:ext cx="571504" cy="78581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928934"/>
            <a:ext cx="1857388" cy="1714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Удельные князья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71736" y="3643314"/>
            <a:ext cx="1857388" cy="1714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 при князе, позже Боярская Дума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643314"/>
            <a:ext cx="1857388" cy="1714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Вече – народное собрание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3000372"/>
            <a:ext cx="1857388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Дружина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000636"/>
            <a:ext cx="1857388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Посадники</a:t>
            </a:r>
          </a:p>
          <a:p>
            <a:pPr algn="ctr"/>
            <a:r>
              <a:rPr lang="ru-RU" dirty="0" err="1" smtClean="0"/>
              <a:t>Волостители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4000504"/>
            <a:ext cx="1857388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Старшая дружина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5143512"/>
            <a:ext cx="1857388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Младшая дружина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Расселение  восточных  славян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Picture 5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857232"/>
            <a:ext cx="5143536" cy="585136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Мстислав Великий </a:t>
            </a:r>
            <a:r>
              <a:rPr lang="ru-RU" dirty="0" smtClean="0"/>
              <a:t>– </a:t>
            </a:r>
            <a:r>
              <a:rPr lang="ru-RU" sz="2400" dirty="0" smtClean="0"/>
              <a:t>сын Владимира Мономаха</a:t>
            </a:r>
            <a:endParaRPr lang="ru-RU" sz="2400" dirty="0"/>
          </a:p>
        </p:txBody>
      </p:sp>
      <p:pic>
        <p:nvPicPr>
          <p:cNvPr id="5" name="Содержимое 4" descr="0009-0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739" y="1524000"/>
            <a:ext cx="3566160" cy="4572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Князь Киевский 1125-1132 гг.</a:t>
            </a:r>
          </a:p>
          <a:p>
            <a:r>
              <a:rPr lang="ru-RU" sz="1800" dirty="0" smtClean="0"/>
              <a:t>Продолжил политику Владимира </a:t>
            </a:r>
            <a:r>
              <a:rPr lang="ru-RU" sz="1800" dirty="0" err="1" smtClean="0"/>
              <a:t>Маномаха</a:t>
            </a:r>
            <a:r>
              <a:rPr lang="ru-RU" sz="1800" dirty="0" smtClean="0"/>
              <a:t> и сохранил единое Древнерусское  государство</a:t>
            </a:r>
          </a:p>
          <a:p>
            <a:r>
              <a:rPr lang="ru-RU" sz="1800" dirty="0" smtClean="0"/>
              <a:t>Присоединил Полоцкое княжество</a:t>
            </a:r>
          </a:p>
          <a:p>
            <a:r>
              <a:rPr lang="ru-RU" sz="1800" dirty="0" smtClean="0"/>
              <a:t>Успешные походы  против половцев, Литвы</a:t>
            </a:r>
          </a:p>
          <a:p>
            <a:r>
              <a:rPr lang="ru-RU" sz="1800" dirty="0" smtClean="0"/>
              <a:t>После его смерти на Руси наступает период феодальной раздробленности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charset="0"/>
              </a:rPr>
              <a:t>Племенные   </a:t>
            </a:r>
            <a:r>
              <a:rPr lang="ru-RU" b="1" dirty="0">
                <a:solidFill>
                  <a:srgbClr val="FFC000"/>
                </a:solidFill>
                <a:latin typeface="Times New Roman" charset="0"/>
              </a:rPr>
              <a:t>союзы </a:t>
            </a:r>
            <a:r>
              <a:rPr lang="ru-RU" b="1" dirty="0" smtClean="0">
                <a:solidFill>
                  <a:srgbClr val="FFC000"/>
                </a:solidFill>
                <a:latin typeface="Times New Roman" charset="0"/>
              </a:rPr>
              <a:t>  восточных </a:t>
            </a:r>
            <a:r>
              <a:rPr lang="ru-RU" b="1" dirty="0">
                <a:solidFill>
                  <a:srgbClr val="FFC000"/>
                </a:solidFill>
                <a:latin typeface="Times New Roman" charset="0"/>
              </a:rPr>
              <a:t>славян </a:t>
            </a:r>
            <a:r>
              <a:rPr lang="ru-RU" b="1" dirty="0" smtClean="0">
                <a:solidFill>
                  <a:srgbClr val="FFC000"/>
                </a:solidFill>
                <a:latin typeface="Times New Roman" charset="0"/>
              </a:rPr>
              <a:t>  в     </a:t>
            </a:r>
            <a:r>
              <a:rPr lang="en-US" b="1" dirty="0" smtClean="0">
                <a:solidFill>
                  <a:srgbClr val="FFC000"/>
                </a:solidFill>
                <a:latin typeface="Times New Roman" charset="0"/>
              </a:rPr>
              <a:t>IX</a:t>
            </a:r>
            <a:r>
              <a:rPr lang="ru-RU" b="1" dirty="0" smtClean="0">
                <a:solidFill>
                  <a:srgbClr val="FFC000"/>
                </a:solidFill>
                <a:latin typeface="Times New Roman" charset="0"/>
              </a:rPr>
              <a:t> </a:t>
            </a:r>
            <a:r>
              <a:rPr lang="ru-RU" b="1" dirty="0">
                <a:solidFill>
                  <a:srgbClr val="FFC000"/>
                </a:solidFill>
                <a:latin typeface="Times New Roman" charset="0"/>
              </a:rPr>
              <a:t>в.</a:t>
            </a:r>
          </a:p>
        </p:txBody>
      </p:sp>
      <p:graphicFrame>
        <p:nvGraphicFramePr>
          <p:cNvPr id="49213" name="Group 61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389120"/>
        </p:xfrm>
        <a:graphic>
          <a:graphicData uri="http://schemas.openxmlformats.org/drawingml/2006/table">
            <a:tbl>
              <a:tblPr/>
              <a:tblGrid>
                <a:gridCol w="2438400"/>
                <a:gridCol w="5334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Кривичи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Верховья рек Волги, Днепра, Западной Двины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Вятичи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Река 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Словене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ильменские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Вокруг озера Ильмень и по реке Волхов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Радимичи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Река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Сож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Древляне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Река Припять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Дреговичи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Между реками Припять и Березина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Поляне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западному берегу реки Днепр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Уличи и Тиверцы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Юго-запад Восточно-Европейской равнины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Северяне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рекам Десна, Сейм,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Сула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Северский Донец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Хорваты, Дулебы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Подунавье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Прикарпатье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Полочане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Бассейн реки Западная Двина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Волыняне, 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Бужане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Прикарпатье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Теория   возникновения государства    у   славян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Times New Roman" charset="0"/>
              </a:rPr>
              <a:t>Версии происхождения</a:t>
            </a:r>
            <a:br>
              <a:rPr lang="ru-RU" b="1" dirty="0">
                <a:solidFill>
                  <a:srgbClr val="FFC000"/>
                </a:solidFill>
                <a:latin typeface="Times New Roman" charset="0"/>
              </a:rPr>
            </a:br>
            <a:r>
              <a:rPr lang="ru-RU" b="1" dirty="0">
                <a:solidFill>
                  <a:srgbClr val="FFC000"/>
                </a:solidFill>
                <a:latin typeface="Times New Roman" charset="0"/>
              </a:rPr>
              <a:t>слова Русь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pPr marL="533400" indent="-533400"/>
            <a:r>
              <a:rPr lang="ru-RU" b="1" u="sng" dirty="0">
                <a:solidFill>
                  <a:srgbClr val="FFC000"/>
                </a:solidFill>
              </a:rPr>
              <a:t>Отечественная</a:t>
            </a:r>
            <a:r>
              <a:rPr lang="ru-RU" dirty="0"/>
              <a:t> </a:t>
            </a:r>
            <a:endParaRPr lang="ru-RU" dirty="0" smtClean="0"/>
          </a:p>
          <a:p>
            <a:pPr marL="533400" indent="-533400"/>
            <a:r>
              <a:rPr lang="ru-RU" dirty="0" smtClean="0"/>
              <a:t>(</a:t>
            </a:r>
            <a:r>
              <a:rPr lang="ru-RU" dirty="0"/>
              <a:t>М. Н. Тихомиров, Б. А. Рыбаков) </a:t>
            </a:r>
            <a:endParaRPr lang="ru-RU" dirty="0" smtClean="0"/>
          </a:p>
          <a:p>
            <a:pPr marL="533400" indent="-533400">
              <a:buNone/>
            </a:pPr>
            <a:r>
              <a:rPr lang="ru-RU" dirty="0" smtClean="0"/>
              <a:t>       от </a:t>
            </a:r>
            <a:r>
              <a:rPr lang="ru-RU" dirty="0"/>
              <a:t>названия реки </a:t>
            </a:r>
            <a:r>
              <a:rPr lang="ru-RU" dirty="0" err="1"/>
              <a:t>Рось</a:t>
            </a:r>
            <a:r>
              <a:rPr lang="ru-RU" dirty="0"/>
              <a:t>, впадавшей в Днепр южнее Киева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0386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b="1" u="sng" dirty="0">
                <a:solidFill>
                  <a:srgbClr val="FFC000"/>
                </a:solidFill>
              </a:rPr>
              <a:t>Скандинавская</a:t>
            </a:r>
            <a:r>
              <a:rPr lang="ru-RU" u="sng" dirty="0"/>
              <a:t> </a:t>
            </a:r>
            <a:endParaRPr lang="ru-RU" u="sng" dirty="0" smtClean="0"/>
          </a:p>
          <a:p>
            <a:pPr marL="533400" indent="-533400">
              <a:lnSpc>
                <a:spcPct val="90000"/>
              </a:lnSpc>
            </a:pPr>
            <a:r>
              <a:rPr lang="ru-RU" dirty="0" smtClean="0"/>
              <a:t>(</a:t>
            </a:r>
            <a:r>
              <a:rPr lang="ru-RU" dirty="0"/>
              <a:t>В.О. Ключевский, В. </a:t>
            </a:r>
            <a:r>
              <a:rPr lang="ru-RU" dirty="0" err="1"/>
              <a:t>Томсен</a:t>
            </a:r>
            <a:r>
              <a:rPr lang="ru-RU" dirty="0"/>
              <a:t>)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ru-RU" dirty="0"/>
              <a:t>Русы = норманны = варяги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ru-RU" dirty="0"/>
              <a:t>От финского </a:t>
            </a:r>
            <a:r>
              <a:rPr lang="en-US" dirty="0" err="1"/>
              <a:t>Ruotsi</a:t>
            </a:r>
            <a:r>
              <a:rPr lang="en-US" dirty="0"/>
              <a:t> – </a:t>
            </a:r>
            <a:r>
              <a:rPr lang="ru-RU" dirty="0"/>
              <a:t>Швеция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ru-RU" dirty="0"/>
              <a:t>От </a:t>
            </a:r>
            <a:r>
              <a:rPr lang="ru-RU" dirty="0" err="1"/>
              <a:t>древнеисланд</a:t>
            </a:r>
            <a:r>
              <a:rPr lang="ru-RU" dirty="0"/>
              <a:t>. </a:t>
            </a:r>
            <a:r>
              <a:rPr lang="en-US" dirty="0" err="1"/>
              <a:t>Rohts</a:t>
            </a:r>
            <a:r>
              <a:rPr lang="en-US" dirty="0"/>
              <a:t> – </a:t>
            </a:r>
            <a:r>
              <a:rPr lang="ru-RU" dirty="0"/>
              <a:t>гребцы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Язычество на Руси.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>
                <a:solidFill>
                  <a:srgbClr val="FFFF00"/>
                </a:solidFill>
              </a:rPr>
              <a:t>Язычество </a:t>
            </a:r>
            <a:r>
              <a:rPr lang="ru-RU" dirty="0" smtClean="0"/>
              <a:t>-  вера во многих богов; нехристианская политеистическая религия</a:t>
            </a:r>
          </a:p>
          <a:p>
            <a:r>
              <a:rPr lang="ru-RU" dirty="0" smtClean="0"/>
              <a:t>Поклонение явлениям природы</a:t>
            </a:r>
          </a:p>
          <a:p>
            <a:r>
              <a:rPr lang="ru-RU" dirty="0" smtClean="0"/>
              <a:t>Культ предков</a:t>
            </a:r>
          </a:p>
          <a:p>
            <a:r>
              <a:rPr lang="ru-RU" dirty="0" smtClean="0"/>
              <a:t>Земледельческие культы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Перун </a:t>
            </a:r>
            <a:r>
              <a:rPr lang="ru-RU" dirty="0" smtClean="0"/>
              <a:t>– бог грома и молний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Даждьбог</a:t>
            </a:r>
            <a:r>
              <a:rPr lang="ru-RU" dirty="0" smtClean="0"/>
              <a:t> – бог солнца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Стрибог</a:t>
            </a:r>
            <a:r>
              <a:rPr lang="ru-RU" dirty="0" smtClean="0"/>
              <a:t> – бог ветра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Сварог</a:t>
            </a:r>
            <a:r>
              <a:rPr lang="ru-RU" dirty="0" smtClean="0"/>
              <a:t> – бог неба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Велес </a:t>
            </a:r>
            <a:r>
              <a:rPr lang="ru-RU" dirty="0" smtClean="0"/>
              <a:t>– бог скота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Макошь</a:t>
            </a:r>
            <a:r>
              <a:rPr lang="ru-RU" dirty="0" smtClean="0"/>
              <a:t> – Богиня плодородия</a:t>
            </a:r>
          </a:p>
          <a:p>
            <a:r>
              <a:rPr lang="ru-RU" dirty="0" smtClean="0"/>
              <a:t>Низшие духи: русалки, домовые, лешие и т.п.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Первые   князья   на  Руси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24000"/>
            <a:ext cx="3993260" cy="4572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charset="0"/>
                <a:cs typeface="Times New Roman" charset="0"/>
              </a:rPr>
              <a:t>Годы правления -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862-879 г.г.</a:t>
            </a:r>
            <a:endParaRPr lang="en-US" sz="2400" b="1" i="1" u="sng" dirty="0" smtClean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</a:pPr>
            <a:r>
              <a:rPr lang="ru-RU" sz="2400" b="1" dirty="0" smtClean="0">
                <a:latin typeface="Times New Roman" charset="0"/>
                <a:cs typeface="Times New Roman" charset="0"/>
              </a:rPr>
              <a:t>Основатель правящего дома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</a:pPr>
            <a:r>
              <a:rPr lang="ru-RU" sz="2400" b="1" dirty="0" err="1" smtClean="0">
                <a:latin typeface="Times New Roman" charset="0"/>
                <a:cs typeface="Times New Roman" charset="0"/>
              </a:rPr>
              <a:t>Pюpиковичей</a:t>
            </a:r>
            <a:r>
              <a:rPr lang="ru-RU" sz="2400" b="1" dirty="0" smtClean="0">
                <a:latin typeface="Times New Roman" charset="0"/>
                <a:cs typeface="Times New Roman" charset="0"/>
              </a:rPr>
              <a:t>. 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</a:pPr>
            <a:r>
              <a:rPr lang="ru-RU" sz="2400" b="1" dirty="0" smtClean="0">
                <a:latin typeface="Times New Roman" charset="0"/>
                <a:cs typeface="Times New Roman" charset="0"/>
              </a:rPr>
              <a:t>Согласно сведениям летописи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призван  на княжение  в  862  году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ильменскими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 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словенами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, чудью,  весью</a:t>
            </a:r>
            <a:r>
              <a:rPr lang="ru-RU" sz="2400" b="1" dirty="0" smtClean="0">
                <a:latin typeface="Times New Roman" charset="0"/>
                <a:cs typeface="Times New Roman" charset="0"/>
              </a:rPr>
              <a:t>,  из варяжских земель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</a:pPr>
            <a:r>
              <a:rPr lang="ru-RU" sz="2400" b="1" dirty="0" smtClean="0">
                <a:latin typeface="Times New Roman" charset="0"/>
                <a:cs typeface="Times New Roman" charset="0"/>
              </a:rPr>
              <a:t>княжил в Новгороде в конце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IX</a:t>
            </a:r>
            <a:r>
              <a:rPr lang="ru-RU" sz="2400" b="1" dirty="0" smtClean="0">
                <a:latin typeface="Times New Roman" charset="0"/>
                <a:cs typeface="Times New Roman" charset="0"/>
              </a:rPr>
              <a:t> века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4" descr="01рюрик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6025" y="1981200"/>
            <a:ext cx="2747963" cy="4114800"/>
          </a:xfrm>
        </p:spPr>
      </p:pic>
      <p:pic>
        <p:nvPicPr>
          <p:cNvPr id="6" name="Picture 4" descr="01рюри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285860"/>
            <a:ext cx="3468657" cy="519496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642918"/>
            <a:ext cx="4059936" cy="57150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Годы правления - 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8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79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912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Родственник </a:t>
            </a:r>
            <a:r>
              <a:rPr lang="ru-RU" sz="2400" dirty="0" err="1" smtClean="0">
                <a:latin typeface="Times New Roman" charset="0"/>
                <a:cs typeface="Times New Roman" charset="0"/>
              </a:rPr>
              <a:t>Рюрика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. </a:t>
            </a:r>
            <a:endParaRPr lang="ru-RU" sz="2400" dirty="0" smtClean="0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В 882 г. Захватил Киев.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Объединил Новгород и Киев, фактический основатель Киевской Руси.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Подчинил племена радимичей, древлян, северян.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Вёл воинственную внешнюю политику, осаждал Константинополь: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charset="0"/>
                <a:cs typeface="Times New Roman" charset="0"/>
              </a:rPr>
              <a:t>907 г. –  успешный поход на Константинополь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5" name="Picture 1029" descr="02Оле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642918"/>
            <a:ext cx="3857652" cy="5450055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Игор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23448"/>
            <a:ext cx="4059238" cy="5734854"/>
          </a:xfrm>
        </p:spPr>
      </p:pic>
      <p:sp>
        <p:nvSpPr>
          <p:cNvPr id="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357166"/>
            <a:ext cx="4059936" cy="5738834"/>
          </a:xfrm>
        </p:spPr>
        <p:txBody>
          <a:bodyPr/>
          <a:lstStyle/>
          <a:p>
            <a:r>
              <a:rPr lang="ru-RU" sz="2800" dirty="0">
                <a:latin typeface="Times New Roman" charset="0"/>
                <a:cs typeface="Times New Roman" charset="0"/>
              </a:rPr>
              <a:t>Годы </a:t>
            </a:r>
            <a:r>
              <a:rPr lang="ru-RU" sz="2800" dirty="0" smtClean="0">
                <a:latin typeface="Times New Roman" charset="0"/>
                <a:cs typeface="Times New Roman" charset="0"/>
              </a:rPr>
              <a:t>правления – </a:t>
            </a:r>
          </a:p>
          <a:p>
            <a:pPr algn="r">
              <a:buNone/>
            </a:pPr>
            <a:r>
              <a:rPr lang="ru-RU" sz="28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912</a:t>
            </a:r>
            <a:r>
              <a:rPr lang="ru-RU" sz="2800" b="1" i="1" u="sng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-</a:t>
            </a:r>
            <a:r>
              <a:rPr lang="en-US" sz="2800" b="1" i="1" u="sng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945</a:t>
            </a:r>
          </a:p>
          <a:p>
            <a:r>
              <a:rPr lang="ru-RU" sz="2800" dirty="0" smtClean="0">
                <a:latin typeface="Times New Roman" charset="0"/>
                <a:cs typeface="Times New Roman" charset="0"/>
              </a:rPr>
              <a:t>Подчинил племена </a:t>
            </a:r>
            <a:r>
              <a:rPr lang="ru-RU" sz="2800" dirty="0" err="1" smtClean="0">
                <a:latin typeface="Times New Roman" charset="0"/>
                <a:cs typeface="Times New Roman" charset="0"/>
              </a:rPr>
              <a:t>уличей</a:t>
            </a:r>
            <a:endParaRPr lang="ru-RU" sz="2800" dirty="0" smtClean="0">
              <a:latin typeface="Times New Roman" charset="0"/>
              <a:cs typeface="Times New Roman" charset="0"/>
            </a:endParaRPr>
          </a:p>
          <a:p>
            <a:r>
              <a:rPr lang="ru-RU" sz="2800" dirty="0" smtClean="0">
                <a:latin typeface="Times New Roman" charset="0"/>
                <a:cs typeface="Times New Roman" charset="0"/>
              </a:rPr>
              <a:t>Боролся с печенегами</a:t>
            </a:r>
          </a:p>
          <a:p>
            <a:r>
              <a:rPr lang="ru-RU" sz="2800" dirty="0" smtClean="0">
                <a:latin typeface="Times New Roman" charset="0"/>
                <a:cs typeface="Times New Roman" charset="0"/>
              </a:rPr>
              <a:t>Совершал </a:t>
            </a:r>
            <a:r>
              <a:rPr lang="ru-RU" sz="2800" dirty="0">
                <a:latin typeface="Times New Roman" charset="0"/>
                <a:cs typeface="Times New Roman" charset="0"/>
              </a:rPr>
              <a:t>походы в </a:t>
            </a:r>
            <a:r>
              <a:rPr lang="ru-RU" sz="2800" dirty="0" smtClean="0">
                <a:latin typeface="Times New Roman" charset="0"/>
                <a:cs typeface="Times New Roman" charset="0"/>
              </a:rPr>
              <a:t>Византию</a:t>
            </a:r>
          </a:p>
          <a:p>
            <a:pPr>
              <a:buNone/>
            </a:pPr>
            <a:r>
              <a:rPr lang="ru-RU" sz="2800" dirty="0" smtClean="0">
                <a:latin typeface="Times New Roman" charset="0"/>
                <a:cs typeface="Times New Roman" charset="0"/>
              </a:rPr>
              <a:t>    </a:t>
            </a:r>
            <a:r>
              <a:rPr lang="ru-RU" sz="2800" b="1" i="1" u="sng" dirty="0" smtClean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(941 г., 944 г.) </a:t>
            </a:r>
          </a:p>
          <a:p>
            <a:r>
              <a:rPr lang="ru-RU" sz="2800" dirty="0" smtClean="0">
                <a:latin typeface="Times New Roman" charset="0"/>
                <a:cs typeface="Times New Roman" charset="0"/>
              </a:rPr>
              <a:t>Убит </a:t>
            </a:r>
            <a:r>
              <a:rPr lang="ru-RU" sz="2800" dirty="0">
                <a:latin typeface="Times New Roman" charset="0"/>
                <a:cs typeface="Times New Roman" charset="0"/>
              </a:rPr>
              <a:t>древлянами при сборе полюдья</a:t>
            </a:r>
            <a:r>
              <a:rPr lang="ru-RU" sz="2800" dirty="0">
                <a:latin typeface="Times New Roman" charset="0"/>
              </a:rPr>
              <a:t> </a:t>
            </a:r>
            <a:r>
              <a:rPr lang="ru-RU" sz="2800" dirty="0" smtClean="0">
                <a:latin typeface="Times New Roman" charset="0"/>
              </a:rPr>
              <a:t> в 945 г.</a:t>
            </a:r>
            <a:endParaRPr lang="ru-RU" sz="2800" dirty="0">
              <a:latin typeface="Times New Roman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139</TotalTime>
  <Words>920</Words>
  <Application>Microsoft Office PowerPoint</Application>
  <PresentationFormat>Экран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История России Материалы для подготовки  к ЕГЭ </vt:lpstr>
      <vt:lpstr>Расселение  восточных  славян</vt:lpstr>
      <vt:lpstr>Племенные   союзы   восточных славян   в     IX в.</vt:lpstr>
      <vt:lpstr>Теория   возникновения государства    у   славян</vt:lpstr>
      <vt:lpstr>Версии происхождения слова Русь</vt:lpstr>
      <vt:lpstr>Язычество на Руси.</vt:lpstr>
      <vt:lpstr>Первые   князья   на  Руси</vt:lpstr>
      <vt:lpstr>Слайд 8</vt:lpstr>
      <vt:lpstr>Слайд 9</vt:lpstr>
      <vt:lpstr>Слайд 10</vt:lpstr>
      <vt:lpstr>Слайд 11</vt:lpstr>
      <vt:lpstr>Слайд 12</vt:lpstr>
      <vt:lpstr>Принятие   христианства   на   Руси.</vt:lpstr>
      <vt:lpstr>Слайд 14</vt:lpstr>
      <vt:lpstr>Слайд 15</vt:lpstr>
      <vt:lpstr>Социальная структура Киевской Руси</vt:lpstr>
      <vt:lpstr>Низшие     сословия</vt:lpstr>
      <vt:lpstr>Торговля</vt:lpstr>
      <vt:lpstr>Управление государством </vt:lpstr>
      <vt:lpstr>Мстислав Великий – сын Владимира Мономаха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России</dc:title>
  <dc:creator>Sunrise</dc:creator>
  <cp:lastModifiedBy>Sunrise</cp:lastModifiedBy>
  <cp:revision>34</cp:revision>
  <dcterms:created xsi:type="dcterms:W3CDTF">2010-04-05T07:20:48Z</dcterms:created>
  <dcterms:modified xsi:type="dcterms:W3CDTF">2010-08-28T08:06:19Z</dcterms:modified>
</cp:coreProperties>
</file>