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59" r:id="rId6"/>
    <p:sldId id="260" r:id="rId7"/>
    <p:sldId id="262" r:id="rId8"/>
    <p:sldId id="261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C51CA-1DC5-4F33-B5F7-C690CE8E08EB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82740-8D89-4A54-B135-03CAD250F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82740-8D89-4A54-B135-03CAD250FBE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CADB-DA40-4193-B6F3-3E08BF71A7E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A4CE-B7F8-4AAB-82BB-2CD7940C69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CADB-DA40-4193-B6F3-3E08BF71A7E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A4CE-B7F8-4AAB-82BB-2CD7940C69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CADB-DA40-4193-B6F3-3E08BF71A7E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A4CE-B7F8-4AAB-82BB-2CD7940C69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CADB-DA40-4193-B6F3-3E08BF71A7E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A4CE-B7F8-4AAB-82BB-2CD7940C69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CADB-DA40-4193-B6F3-3E08BF71A7E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A4CE-B7F8-4AAB-82BB-2CD7940C69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CADB-DA40-4193-B6F3-3E08BF71A7E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A4CE-B7F8-4AAB-82BB-2CD7940C69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CADB-DA40-4193-B6F3-3E08BF71A7E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A4CE-B7F8-4AAB-82BB-2CD7940C69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CADB-DA40-4193-B6F3-3E08BF71A7E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A4CE-B7F8-4AAB-82BB-2CD7940C69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CADB-DA40-4193-B6F3-3E08BF71A7E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A4CE-B7F8-4AAB-82BB-2CD7940C69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CADB-DA40-4193-B6F3-3E08BF71A7E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A4CE-B7F8-4AAB-82BB-2CD7940C69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CADB-DA40-4193-B6F3-3E08BF71A7E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52A4CE-B7F8-4AAB-82BB-2CD7940C69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74CADB-DA40-4193-B6F3-3E08BF71A7ED}" type="datetimeFigureOut">
              <a:rPr lang="ru-RU" smtClean="0"/>
              <a:pPr/>
              <a:t>06.04.2010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52A4CE-B7F8-4AAB-82BB-2CD7940C69B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Мораль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 обществознания в 6 классе</a:t>
            </a:r>
          </a:p>
          <a:p>
            <a:r>
              <a:rPr lang="ru-RU" dirty="0" smtClean="0"/>
              <a:t>Учитель : Байкалова Елена Александровна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643174" y="785794"/>
            <a:ext cx="4286280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Мораль</a:t>
            </a:r>
            <a:r>
              <a:rPr lang="ru-RU" sz="2800" dirty="0" smtClean="0"/>
              <a:t> – правила поведения, принимаемые и одобряемые обществом</a:t>
            </a:r>
            <a:endParaRPr lang="ru-RU" sz="28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844" y="3071810"/>
            <a:ext cx="3000396" cy="228601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Моральные нормы  основаны на представлении людей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о добре и зле, хорошем и плохом, о справедливости, чести, совести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14678" y="4786322"/>
            <a:ext cx="3000396" cy="192882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Норма морали – это образец поведения, признанный обязательным в обществе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86512" y="3000372"/>
            <a:ext cx="2857488" cy="228601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Нормы морали  регулируют поведение людей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857488" y="857232"/>
            <a:ext cx="3214710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Моральные  нормы</a:t>
            </a:r>
            <a:endParaRPr lang="ru-RU" sz="2800" dirty="0"/>
          </a:p>
        </p:txBody>
      </p:sp>
      <p:cxnSp>
        <p:nvCxnSpPr>
          <p:cNvPr id="4" name="Прямая со стрелкой 3"/>
          <p:cNvCxnSpPr>
            <a:stCxn id="2" idx="2"/>
            <a:endCxn id="23" idx="7"/>
          </p:cNvCxnSpPr>
          <p:nvPr/>
        </p:nvCxnSpPr>
        <p:spPr>
          <a:xfrm rot="5400000">
            <a:off x="2273202" y="2201027"/>
            <a:ext cx="1606611" cy="27766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>
            <a:stCxn id="2" idx="2"/>
            <a:endCxn id="29" idx="0"/>
          </p:cNvCxnSpPr>
          <p:nvPr/>
        </p:nvCxnSpPr>
        <p:spPr>
          <a:xfrm rot="5400000">
            <a:off x="2107389" y="2928934"/>
            <a:ext cx="2500330" cy="22145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2" idx="2"/>
            <a:endCxn id="28" idx="0"/>
          </p:cNvCxnSpPr>
          <p:nvPr/>
        </p:nvCxnSpPr>
        <p:spPr>
          <a:xfrm rot="5400000">
            <a:off x="2893207" y="3857628"/>
            <a:ext cx="2643206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2"/>
            <a:endCxn id="24" idx="0"/>
          </p:cNvCxnSpPr>
          <p:nvPr/>
        </p:nvCxnSpPr>
        <p:spPr>
          <a:xfrm rot="16200000" flipH="1">
            <a:off x="4036215" y="3214686"/>
            <a:ext cx="2000264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2" idx="2"/>
            <a:endCxn id="25" idx="0"/>
          </p:cNvCxnSpPr>
          <p:nvPr/>
        </p:nvCxnSpPr>
        <p:spPr>
          <a:xfrm rot="16200000" flipH="1">
            <a:off x="4929182" y="2321719"/>
            <a:ext cx="2500330" cy="3429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2" idx="2"/>
            <a:endCxn id="26" idx="1"/>
          </p:cNvCxnSpPr>
          <p:nvPr/>
        </p:nvCxnSpPr>
        <p:spPr>
          <a:xfrm rot="16200000" flipH="1">
            <a:off x="5442783" y="1808118"/>
            <a:ext cx="1177983" cy="31338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2" idx="2"/>
            <a:endCxn id="27" idx="2"/>
          </p:cNvCxnSpPr>
          <p:nvPr/>
        </p:nvCxnSpPr>
        <p:spPr>
          <a:xfrm rot="16200000" flipH="1">
            <a:off x="5857868" y="1393032"/>
            <a:ext cx="250033" cy="30360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285720" y="4214818"/>
            <a:ext cx="1643074" cy="121444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не завидуй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4714876" y="4786322"/>
            <a:ext cx="1785950" cy="121444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 жадничай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6643702" y="5286388"/>
            <a:ext cx="2500298" cy="121444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Помогай нуждающимся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7358082" y="3786190"/>
            <a:ext cx="1643074" cy="121444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 предавай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>
            <a:off x="7500926" y="2428868"/>
            <a:ext cx="1643074" cy="121444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Овал 27"/>
          <p:cNvSpPr/>
          <p:nvPr/>
        </p:nvSpPr>
        <p:spPr>
          <a:xfrm>
            <a:off x="3143240" y="5429264"/>
            <a:ext cx="1643074" cy="121444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Уважай старших</a:t>
            </a:r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>
            <a:off x="1428728" y="5286388"/>
            <a:ext cx="1643074" cy="121444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 обижай слабых</a:t>
            </a:r>
            <a:endParaRPr lang="ru-RU" dirty="0"/>
          </a:p>
        </p:txBody>
      </p:sp>
      <p:cxnSp>
        <p:nvCxnSpPr>
          <p:cNvPr id="39" name="Прямая со стрелкой 38"/>
          <p:cNvCxnSpPr>
            <a:stCxn id="2" idx="2"/>
            <a:endCxn id="42" idx="6"/>
          </p:cNvCxnSpPr>
          <p:nvPr/>
        </p:nvCxnSpPr>
        <p:spPr>
          <a:xfrm rot="5400000">
            <a:off x="2821770" y="1750207"/>
            <a:ext cx="607223" cy="26789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142844" y="2786058"/>
            <a:ext cx="1643074" cy="121444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  лги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500042"/>
          <a:ext cx="7715304" cy="5889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2571768"/>
                <a:gridCol w="2571768"/>
              </a:tblGrid>
              <a:tr h="428628">
                <a:tc>
                  <a:txBody>
                    <a:bodyPr/>
                    <a:lstStyle/>
                    <a:p>
                      <a:r>
                        <a:rPr lang="ru-RU" dirty="0" smtClean="0"/>
                        <a:t>Линии</a:t>
                      </a:r>
                      <a:r>
                        <a:rPr lang="ru-RU" baseline="0" dirty="0" smtClean="0"/>
                        <a:t> сравнения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Мораль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</a:t>
                      </a:r>
                      <a:endParaRPr lang="ru-RU" dirty="0"/>
                    </a:p>
                  </a:txBody>
                  <a:tcPr/>
                </a:tc>
              </a:tr>
              <a:tr h="764721">
                <a:tc>
                  <a:txBody>
                    <a:bodyPr/>
                    <a:lstStyle/>
                    <a:p>
                      <a:r>
                        <a:rPr lang="ru-RU" dirty="0" smtClean="0"/>
                        <a:t>Кем установлены?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Обществом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Государством</a:t>
                      </a:r>
                      <a:endParaRPr lang="ru-RU" sz="1600" dirty="0"/>
                    </a:p>
                  </a:txBody>
                  <a:tcPr/>
                </a:tc>
              </a:tr>
              <a:tr h="764721">
                <a:tc>
                  <a:txBody>
                    <a:bodyPr/>
                    <a:lstStyle/>
                    <a:p>
                      <a:r>
                        <a:rPr lang="ru-RU" dirty="0" smtClean="0"/>
                        <a:t>Где записаны?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Нигде, передаются устно из поколения в поколение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законах – Уголовный кодекс, Административный кодекс, Семейный кодекс, Закон об образовании и др.</a:t>
                      </a:r>
                      <a:endParaRPr lang="ru-RU" sz="1600" dirty="0"/>
                    </a:p>
                  </a:txBody>
                  <a:tcPr/>
                </a:tc>
              </a:tr>
              <a:tr h="764721">
                <a:tc>
                  <a:txBody>
                    <a:bodyPr/>
                    <a:lstStyle/>
                    <a:p>
                      <a:r>
                        <a:rPr lang="ru-RU" dirty="0" smtClean="0"/>
                        <a:t>Кем охраняются?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Общественным</a:t>
                      </a:r>
                      <a:r>
                        <a:rPr lang="ru-RU" sz="1600" baseline="0" dirty="0" smtClean="0"/>
                        <a:t> мнением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Государством – милиция, армия, спец.службы</a:t>
                      </a:r>
                      <a:endParaRPr lang="ru-RU" sz="1600" dirty="0"/>
                    </a:p>
                  </a:txBody>
                  <a:tcPr/>
                </a:tc>
              </a:tr>
              <a:tr h="764721">
                <a:tc>
                  <a:txBody>
                    <a:bodyPr/>
                    <a:lstStyle/>
                    <a:p>
                      <a:r>
                        <a:rPr lang="ru-RU" dirty="0" smtClean="0"/>
                        <a:t>Что бывает за нарушение?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Осуждение со стороны людей.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Штраф, лишение свободы, исправительные работы и др.</a:t>
                      </a:r>
                      <a:endParaRPr lang="ru-RU" sz="1600" dirty="0"/>
                    </a:p>
                  </a:txBody>
                  <a:tcPr/>
                </a:tc>
              </a:tr>
              <a:tr h="764721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Нельзя лгать, завидовать, обижать слабых.</a:t>
                      </a:r>
                      <a:r>
                        <a:rPr lang="ru-RU" sz="1600" baseline="0" dirty="0" smtClean="0"/>
                        <a:t> Нужно уважать людей, помогать, говорить правду и др.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Нельзя красть, бить человека. Хранить оружие, переходить улицу на красный сигнал светофора</a:t>
                      </a:r>
                      <a:r>
                        <a:rPr lang="ru-RU" sz="1600" baseline="0" dirty="0" smtClean="0"/>
                        <a:t> и др.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643050"/>
            <a:ext cx="6072230" cy="40719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Право</a:t>
            </a:r>
            <a:r>
              <a:rPr lang="ru-RU" sz="2800" dirty="0" smtClean="0"/>
              <a:t> – правила поведения, которые установило государство, их исполнение обеспечивает государство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14348" y="1000108"/>
            <a:ext cx="7715304" cy="528641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Объясни пословицы:</a:t>
            </a:r>
          </a:p>
          <a:p>
            <a:pPr algn="ctr"/>
            <a:endParaRPr lang="ru-RU" sz="44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«Доброму  Бог помогает»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«За добро добром платят»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«Добрый скорее дело сделает, чем сердитый»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8596" y="1071546"/>
            <a:ext cx="8358246" cy="450059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u="sng" dirty="0" smtClean="0">
                <a:solidFill>
                  <a:srgbClr val="FF0000"/>
                </a:solidFill>
              </a:rPr>
              <a:t>Продолжите фразы:</a:t>
            </a:r>
          </a:p>
          <a:p>
            <a:pPr algn="ctr"/>
            <a:endParaRPr lang="ru-RU" sz="4000" b="1" i="1" u="sng" dirty="0" smtClean="0">
              <a:solidFill>
                <a:srgbClr val="FF0000"/>
              </a:solidFill>
            </a:endParaRPr>
          </a:p>
          <a:p>
            <a:pPr marL="514350" indent="-514350" algn="ctr">
              <a:buAutoNum type="arabicPeriod"/>
            </a:pPr>
            <a:r>
              <a:rPr lang="ru-RU" sz="2800" b="1" dirty="0" smtClean="0">
                <a:solidFill>
                  <a:srgbClr val="FFFF00"/>
                </a:solidFill>
              </a:rPr>
              <a:t>«Человека в обществе будут уважать за…»</a:t>
            </a:r>
          </a:p>
          <a:p>
            <a:pPr marL="514350" indent="-514350" algn="ctr">
              <a:buAutoNum type="arabicPeriod"/>
            </a:pPr>
            <a:endParaRPr lang="ru-RU" sz="2800" b="1" dirty="0" smtClean="0">
              <a:solidFill>
                <a:srgbClr val="FFFF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2.  «Всеобщее осуждение в обществе   вызывает…»</a:t>
            </a:r>
            <a:endParaRPr lang="ru-RU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57224" y="1214422"/>
            <a:ext cx="7429552" cy="27146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Ответь на вопрос:</a:t>
            </a:r>
          </a:p>
          <a:p>
            <a:pPr algn="ctr"/>
            <a:endParaRPr lang="ru-RU" sz="4000" b="1" i="1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Какова роль морали  и права в жизни общества?</a:t>
            </a:r>
          </a:p>
          <a:p>
            <a:pPr algn="ctr"/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142976" y="2071678"/>
          <a:ext cx="7072362" cy="4343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2357454"/>
                <a:gridCol w="2357454"/>
              </a:tblGrid>
              <a:tr h="14401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Линии сравнения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 жизни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 сказках</a:t>
                      </a:r>
                      <a:endParaRPr lang="ru-RU" dirty="0"/>
                    </a:p>
                  </a:txBody>
                  <a:tcPr/>
                </a:tc>
              </a:tr>
              <a:tr h="144019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Проявление добра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4396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Проявление зла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14414" y="857232"/>
            <a:ext cx="7000924" cy="107157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rgbClr val="FFFF00"/>
                </a:solidFill>
              </a:rPr>
              <a:t>Заполни    таблицу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</TotalTime>
  <Words>265</Words>
  <Application>Microsoft Office PowerPoint</Application>
  <PresentationFormat>Экран (4:3)</PresentationFormat>
  <Paragraphs>57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Мораль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Мораль</dc:title>
  <dc:creator>Kamenka School</dc:creator>
  <cp:lastModifiedBy>Kamenka School</cp:lastModifiedBy>
  <cp:revision>8</cp:revision>
  <dcterms:created xsi:type="dcterms:W3CDTF">2010-04-05T13:00:39Z</dcterms:created>
  <dcterms:modified xsi:type="dcterms:W3CDTF">2010-04-06T04:40:49Z</dcterms:modified>
</cp:coreProperties>
</file>