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68093C-8833-42D9-B259-F1A9B5F70206}" type="datetimeFigureOut">
              <a:rPr lang="ru-RU" smtClean="0"/>
              <a:pPr/>
              <a:t>27.08.2010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347132-0580-45B8-BA05-020B8BC89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67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ru.wikipedia.org/wiki/1689" TargetMode="External"/><Relationship Id="rId4" Type="http://schemas.openxmlformats.org/officeDocument/2006/relationships/hyperlink" Target="http://ru.wikipedia.org/wiki/172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  для   подготовки  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   ЕГЭ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истории  России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подготовила учитель истории  Каменской  СОШ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Е.А Байкалова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Российские  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императоры: Пётр</a:t>
            </a:r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</a:rPr>
              <a:t>I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 </a:t>
            </a:r>
            <a:r>
              <a:rPr lang="en-US" dirty="0" smtClean="0"/>
              <a:t>I</a:t>
            </a:r>
            <a:r>
              <a:rPr lang="ru-RU" dirty="0" smtClean="0"/>
              <a:t>  (Великий)   Алексеевич </a:t>
            </a:r>
            <a:endParaRPr lang="ru-RU" dirty="0"/>
          </a:p>
        </p:txBody>
      </p:sp>
      <p:pic>
        <p:nvPicPr>
          <p:cNvPr id="5" name="Содержимое 4" descr="Пётр 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189981"/>
            <a:ext cx="3651666" cy="513461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848228" cy="4724400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>
                <a:hlinkClick r:id="rId3" tooltip="1672"/>
              </a:rPr>
              <a:t>Годы жизни  </a:t>
            </a:r>
            <a:r>
              <a:rPr lang="ru-RU" b="1" u="sng" dirty="0" smtClean="0">
                <a:hlinkClick r:id="rId3" tooltip="1672"/>
              </a:rPr>
              <a:t>1672</a:t>
            </a:r>
            <a:r>
              <a:rPr lang="ru-RU" b="1" u="sng" dirty="0" smtClean="0"/>
              <a:t>—</a:t>
            </a:r>
            <a:r>
              <a:rPr lang="ru-RU" b="1" u="sng" dirty="0" smtClean="0">
                <a:hlinkClick r:id="rId4" tooltip="1725"/>
              </a:rPr>
              <a:t>1725</a:t>
            </a:r>
            <a:endParaRPr lang="ru-RU" dirty="0" smtClean="0"/>
          </a:p>
          <a:p>
            <a:pPr>
              <a:buNone/>
            </a:pPr>
            <a:r>
              <a:rPr lang="ru-RU" sz="2400" b="1" dirty="0" smtClean="0">
                <a:hlinkClick r:id="rId5" tooltip="1689"/>
              </a:rPr>
              <a:t>Годы правления  </a:t>
            </a:r>
            <a:r>
              <a:rPr lang="ru-RU" b="1" u="sng" dirty="0" smtClean="0">
                <a:hlinkClick r:id="rId5" tooltip="1689"/>
              </a:rPr>
              <a:t>1689</a:t>
            </a:r>
            <a:r>
              <a:rPr lang="ru-RU" b="1" u="sng" dirty="0" smtClean="0"/>
              <a:t>—</a:t>
            </a:r>
            <a:r>
              <a:rPr lang="ru-RU" b="1" u="sng" dirty="0" smtClean="0">
                <a:hlinkClick r:id="rId4" tooltip="1725"/>
              </a:rPr>
              <a:t>1725</a:t>
            </a:r>
            <a:endParaRPr lang="ru-RU" b="1" u="sng" dirty="0" smtClean="0"/>
          </a:p>
          <a:p>
            <a:pPr algn="ctr">
              <a:buNone/>
            </a:pPr>
            <a:r>
              <a:rPr lang="ru-RU" b="1" u="sng" dirty="0" smtClean="0"/>
              <a:t>Деятельность:</a:t>
            </a:r>
            <a:endParaRPr lang="ru-RU" sz="20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Поездка в Европу - «Великое посольство»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Реформы в области управления, армии, экономики, культуры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Азовские походы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Северная война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1703 г. </a:t>
            </a:r>
            <a:r>
              <a:rPr lang="ru-RU" sz="2000" b="1" smtClean="0"/>
              <a:t>Основание Санкт </a:t>
            </a:r>
            <a:r>
              <a:rPr lang="ru-RU" sz="2000" b="1" dirty="0" smtClean="0"/>
              <a:t>- Петербурга</a:t>
            </a:r>
          </a:p>
          <a:p>
            <a:pPr marL="514350" indent="-514350">
              <a:buFont typeface="+mj-lt"/>
              <a:buAutoNum type="arabicPeriod"/>
            </a:pPr>
            <a:endParaRPr lang="ru-RU" sz="2000" b="1" dirty="0" smtClean="0"/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Внешняя политика Петра 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71670" y="1500174"/>
            <a:ext cx="471490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Основные направления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6786578" y="1785926"/>
            <a:ext cx="1143008" cy="11430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углом 5"/>
          <p:cNvSpPr/>
          <p:nvPr/>
        </p:nvSpPr>
        <p:spPr>
          <a:xfrm rot="5400000" flipV="1">
            <a:off x="1000100" y="1857364"/>
            <a:ext cx="1143008" cy="1000132"/>
          </a:xfrm>
          <a:prstGeom prst="bentArrow">
            <a:avLst>
              <a:gd name="adj1" fmla="val 25000"/>
              <a:gd name="adj2" fmla="val 2715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928934"/>
            <a:ext cx="3643338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Европейское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(Западное)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2928934"/>
            <a:ext cx="371477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Азиатское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(Восточное)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000504"/>
            <a:ext cx="378621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Северная война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1700  -  1721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4000504"/>
            <a:ext cx="378621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ru-RU" sz="2000" dirty="0" smtClean="0">
                <a:solidFill>
                  <a:schemeClr val="tx1"/>
                </a:solidFill>
              </a:rPr>
              <a:t>Азовские походы </a:t>
            </a:r>
          </a:p>
          <a:p>
            <a:pPr marL="457200" indent="-457200" algn="ctr"/>
            <a:r>
              <a:rPr lang="ru-RU" sz="2000" dirty="0" smtClean="0">
                <a:solidFill>
                  <a:schemeClr val="tx1"/>
                </a:solidFill>
              </a:rPr>
              <a:t>1695 -1696 </a:t>
            </a:r>
          </a:p>
          <a:p>
            <a:pPr marL="457200" indent="-457200" algn="ctr"/>
            <a:r>
              <a:rPr lang="ru-RU" sz="2000" dirty="0" err="1" smtClean="0">
                <a:solidFill>
                  <a:srgbClr val="FF0000"/>
                </a:solidFill>
              </a:rPr>
              <a:t>Прутский</a:t>
            </a:r>
            <a:r>
              <a:rPr lang="ru-RU" sz="2000" dirty="0" smtClean="0">
                <a:solidFill>
                  <a:srgbClr val="FF0000"/>
                </a:solidFill>
              </a:rPr>
              <a:t> поход </a:t>
            </a:r>
          </a:p>
          <a:p>
            <a:pPr marL="457200" indent="-457200" algn="ctr"/>
            <a:r>
              <a:rPr lang="ru-RU" sz="2000" dirty="0" smtClean="0">
                <a:solidFill>
                  <a:srgbClr val="FF0000"/>
                </a:solidFill>
              </a:rPr>
              <a:t>1710-1711</a:t>
            </a:r>
          </a:p>
          <a:p>
            <a:pPr marL="457200" indent="-457200" algn="ctr"/>
            <a:r>
              <a:rPr lang="ru-RU" sz="2000" dirty="0" smtClean="0">
                <a:solidFill>
                  <a:srgbClr val="0070C0"/>
                </a:solidFill>
              </a:rPr>
              <a:t>Персидский поход </a:t>
            </a:r>
          </a:p>
          <a:p>
            <a:pPr marL="457200" indent="-457200" algn="ctr"/>
            <a:r>
              <a:rPr lang="ru-RU" sz="2000" dirty="0" smtClean="0">
                <a:solidFill>
                  <a:srgbClr val="0070C0"/>
                </a:solidFill>
              </a:rPr>
              <a:t>1723 - 1724</a:t>
            </a:r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Северная    война     1700-1725 г.г.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191000" cy="3829064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Причины: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Стремление Швеции удержать господство на Балтийском море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Стремление России получить выход  в Европу через Балтийское море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343400" cy="43291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Основные события: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1700 г. - поражение русских войск под Нарвой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1702-1704 гг. – взятие русскими войсками крепостей Орешек, Нарва, Тарту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1708 г., сентябрь – победа у дер. Лесной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июня 1709 г.- Полтавская битва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1714 г. Сражение у мыса Гангут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1720 г. Сражение у о-ва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Гренгам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августа 1721 г. – подписание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Ништадского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мирного договора</a:t>
            </a:r>
          </a:p>
          <a:p>
            <a:pPr marL="514350" indent="-514350" algn="ctr">
              <a:buNone/>
            </a:pPr>
            <a:endParaRPr lang="ru-RU" b="1" u="sng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5214950"/>
            <a:ext cx="3714776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Победа   России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5643578"/>
            <a:ext cx="4000528" cy="1071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Провозглашение России –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ИМПЕРИЕЙ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1721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Экономические    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191000" cy="4724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Строительство мануфактур        (более 200 п.ч. </a:t>
            </a:r>
            <a:r>
              <a:rPr lang="en-US" sz="2000" dirty="0" smtClean="0"/>
              <a:t> XVIII</a:t>
            </a:r>
            <a:r>
              <a:rPr lang="ru-RU" sz="2000" dirty="0" smtClean="0"/>
              <a:t> в.)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 1703 г. – указ о приписных крестьянах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1721 г. – указ о посессионных крестьянах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</a:t>
            </a:r>
            <a:r>
              <a:rPr lang="ru-RU" sz="2000" dirty="0" err="1" smtClean="0"/>
              <a:t>гос</a:t>
            </a:r>
            <a:r>
              <a:rPr lang="ru-RU" sz="2000" dirty="0" smtClean="0"/>
              <a:t>. монополии на соль, табак, хлеб, воск и др.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Принудительное переселение купцов в Санкт-Петербург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</a:t>
            </a:r>
            <a:r>
              <a:rPr lang="ru-RU" sz="2000" dirty="0" smtClean="0">
                <a:solidFill>
                  <a:srgbClr val="FF0000"/>
                </a:solidFill>
              </a:rPr>
              <a:t>ПОДУШНОЙ  ПОДАТИ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4343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Политика меркантилизма </a:t>
            </a:r>
            <a:r>
              <a:rPr lang="ru-RU" dirty="0" smtClean="0"/>
              <a:t>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экономическая политика государства, направленная на  накопление средств внутри страны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Политика протекционизма </a:t>
            </a:r>
            <a:r>
              <a:rPr lang="ru-RU" sz="2400" dirty="0" smtClean="0"/>
              <a:t>-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Политика государства, направленная  на защиту экономики страны от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иностранной конкуренции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(введение   высоких таможенных     пошлин)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5286388"/>
            <a:ext cx="285752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Посессионные крестьяне </a:t>
            </a:r>
            <a:r>
              <a:rPr lang="ru-RU" dirty="0" smtClean="0"/>
              <a:t>–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крепостные, которых покупали для работы на мануфактурах.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5715016"/>
            <a:ext cx="3071834" cy="928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Подушная подать </a:t>
            </a:r>
            <a:r>
              <a:rPr lang="ru-RU" dirty="0" smtClean="0"/>
              <a:t>– система налогообложения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Военные реформы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Социальные реформы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68473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Окончательное слияние вотчин и поместий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Запрет на дробление поместий при наследовании (учреждение майората)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 обязательной службы для дворян</a:t>
            </a:r>
          </a:p>
          <a:p>
            <a:pPr marL="457200" indent="-457200">
              <a:buFont typeface="+mj-lt"/>
              <a:buAutoNum type="arabicPeriod"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1722 г.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Табель о  рангах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новое иерархическое деление  внутри дворянского сословия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(14 классов)</a:t>
            </a:r>
          </a:p>
          <a:p>
            <a:pPr marL="457200" indent="-45720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Повышение в чине  по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принципувыслуги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не по  принципу происхождения («породы»)</a:t>
            </a:r>
          </a:p>
          <a:p>
            <a:pPr marL="457200" indent="-457200"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75616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 Введение рекрутской повинности (существовала в России с 1705 по 1874 гг.)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Перевооружение армии (ружья со штыком, мортиры, гранаты)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Создание военно-морского флота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Введение новых Уставов, единообразной формы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Появляются ордена, медали за воинские отличия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Открытие школ для подготовки военных   кадров: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Инженерная школа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Медицинская школа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Артиллерийская школа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Школа математических и навигационных наук</a:t>
            </a:r>
          </a:p>
          <a:p>
            <a:pPr marL="514350" indent="-51435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Реформы в сфере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95828" cy="40433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1700 г . </a:t>
            </a:r>
            <a:r>
              <a:rPr lang="ru-RU" sz="2000" dirty="0" smtClean="0"/>
              <a:t>– упразднение Патриаршества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1704 г. </a:t>
            </a:r>
            <a:r>
              <a:rPr lang="ru-RU" sz="2000" dirty="0" smtClean="0"/>
              <a:t>– упразднение Боярской Думы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1711 г. </a:t>
            </a:r>
            <a:r>
              <a:rPr lang="ru-RU" sz="2000" dirty="0" smtClean="0"/>
              <a:t>– учреждение Сената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1708-1710 гг. </a:t>
            </a:r>
            <a:r>
              <a:rPr lang="ru-RU" sz="2000" dirty="0" smtClean="0"/>
              <a:t>-  образование губерний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1718-1721 гг</a:t>
            </a:r>
            <a:r>
              <a:rPr lang="ru-RU" sz="2000" dirty="0" smtClean="0"/>
              <a:t>. – введение коллегий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1721 г. </a:t>
            </a:r>
            <a:r>
              <a:rPr lang="ru-RU" sz="2000" dirty="0" smtClean="0"/>
              <a:t>– учреждение Синода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1721 г.  </a:t>
            </a:r>
            <a:r>
              <a:rPr lang="ru-RU" sz="2000" dirty="0" smtClean="0">
                <a:solidFill>
                  <a:schemeClr val="tx1"/>
                </a:solidFill>
              </a:rPr>
              <a:t>- провозглашение России империей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1722 г. </a:t>
            </a:r>
            <a:r>
              <a:rPr lang="ru-RU" sz="2000" dirty="0" smtClean="0"/>
              <a:t>-  указ о престолонаследии</a:t>
            </a:r>
          </a:p>
          <a:p>
            <a:pPr>
              <a:buNone/>
            </a:pPr>
            <a:r>
              <a:rPr lang="ru-RU" sz="2000" dirty="0" smtClean="0"/>
              <a:t>     ( теперь монарх сам назначал себе наследника)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94" y="1357298"/>
            <a:ext cx="3000396" cy="15001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Сенат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высший государственный орган с законодательными  и контрольно-финансовыми функциями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72132" y="4500570"/>
            <a:ext cx="3429024" cy="17145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высший государственный орган  управления Православной церковью во главе с обер-прокурором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3071810"/>
            <a:ext cx="3000396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Коллегии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центральные органы управления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5786454"/>
            <a:ext cx="3643338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Пётр </a:t>
            </a:r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российский император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4205286" cy="11858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Реформы   в   духовной   сфере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715436" cy="43577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Создание системы светского образования (цифирные школы и военные учебные заведения)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Основание Академии наук (открытие в 1725 г. после смерти Петра </a:t>
            </a:r>
            <a:r>
              <a:rPr lang="en-US" sz="2000" dirty="0" smtClean="0"/>
              <a:t>I</a:t>
            </a:r>
            <a:r>
              <a:rPr lang="ru-RU" sz="2000" dirty="0" smtClean="0"/>
              <a:t>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Реформа шрифта: введение гражданского шрифта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Появление первой газеты «Ведомости» - 1702-1703гг.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Создание первого музея – Кунсткамера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Открытие первой публичной библиотек в Петербурге в 1714 г.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Запрет на ношение бород и  кафтанов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Введение одежды европейского покроя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Введение нового счёта времени от Рождества Христова. Новый год начинался с 1 января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/>
              <a:t>Внедрение ассамблей – дворянских  собраний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4500562" y="142852"/>
            <a:ext cx="450059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«Самодержавною рукой он смело сеял просвещенье. Не презирал страны родной, он знал её предназначенье»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А.С. Пушкин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преобразований Петра Великого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928670"/>
            <a:ext cx="2714644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ЗАПАДНИКИ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928670"/>
            <a:ext cx="2714644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Славянофилы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928670"/>
            <a:ext cx="2714644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Ключевский В.О.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500306"/>
            <a:ext cx="314324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 smtClean="0">
                <a:solidFill>
                  <a:schemeClr val="tx1"/>
                </a:solidFill>
              </a:rPr>
              <a:t>Сторонники петровских реформ: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Россия стала великой державой и  приобщилась к европейской цивилизации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2500306"/>
            <a:ext cx="285752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Противники петровских реформ: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Были разрушены национальные русские устои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1857364"/>
            <a:ext cx="242889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«После Петра  государство стало сильнее, а народ  беднее…»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357694"/>
            <a:ext cx="3786214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Советские историки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3714752"/>
            <a:ext cx="2786050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Современная историография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5786454"/>
            <a:ext cx="36433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Прогрессивный характер преобразований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5429264"/>
            <a:ext cx="507206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Реформы носили противоречивый характер, проводились насильственными методами и привели к перенапряжению народных сил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7554" y="1857364"/>
            <a:ext cx="2857520" cy="4905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Н.М. Карамзин, К.С. Аксаков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А.С. Хомяков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143512"/>
            <a:ext cx="3571900" cy="4905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Е.В. Тарле, Н.Н. Молчанов,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В.И. </a:t>
            </a:r>
            <a:r>
              <a:rPr lang="ru-RU" sz="1600" dirty="0" err="1" smtClean="0">
                <a:solidFill>
                  <a:schemeClr val="bg1"/>
                </a:solidFill>
              </a:rPr>
              <a:t>Буганов</a:t>
            </a:r>
            <a:r>
              <a:rPr lang="ru-RU" sz="1600" dirty="0" smtClean="0">
                <a:solidFill>
                  <a:schemeClr val="bg1"/>
                </a:solidFill>
              </a:rPr>
              <a:t>, Н.И. Павленко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44" y="1857364"/>
            <a:ext cx="3071834" cy="5619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В.Н. Татищев,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М.В. Ломоносов, С.М. Соловьёв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4942" y="5000636"/>
            <a:ext cx="3714776" cy="3476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Е.В. Анисимов, А.Б. Каменский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720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Материал  для   подготовки   к   ЕГЭ  по истории  России  подготовила учитель истории  Каменской  СОШ Е.А Байкалова</vt:lpstr>
      <vt:lpstr>Пётр  I  (Великий)   Алексеевич </vt:lpstr>
      <vt:lpstr>Внешняя политика Петра  I </vt:lpstr>
      <vt:lpstr>Северная    война     1700-1725 г.г.</vt:lpstr>
      <vt:lpstr>Экономические     реформы</vt:lpstr>
      <vt:lpstr>Слайд 6</vt:lpstr>
      <vt:lpstr>Реформы в сфере управления</vt:lpstr>
      <vt:lpstr>      Реформы   в   духовной   сфере</vt:lpstr>
      <vt:lpstr>Оценка преобразований Петра Великого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 для   подготовки   к   ГИА, ЕГЭ  по истории  России  подготовила учитель истории  Каменской  СОШ Е.А Байкалова</dc:title>
  <dc:creator>Sunrise</dc:creator>
  <cp:lastModifiedBy>Sunrise</cp:lastModifiedBy>
  <cp:revision>25</cp:revision>
  <dcterms:created xsi:type="dcterms:W3CDTF">2010-04-12T14:42:50Z</dcterms:created>
  <dcterms:modified xsi:type="dcterms:W3CDTF">2010-08-27T17:02:44Z</dcterms:modified>
</cp:coreProperties>
</file>