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3" r:id="rId4"/>
    <p:sldId id="262" r:id="rId5"/>
    <p:sldId id="264" r:id="rId6"/>
    <p:sldId id="259" r:id="rId7"/>
    <p:sldId id="261" r:id="rId8"/>
    <p:sldId id="266" r:id="rId9"/>
    <p:sldId id="265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357D9-630A-4948-A05B-F06570BAD5B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66C3B2-A1AA-4F10-B4A0-64B6CC6D8ECD}">
      <dgm:prSet phldrT="[Текст]"/>
      <dgm:spPr/>
      <dgm:t>
        <a:bodyPr/>
        <a:lstStyle/>
        <a:p>
          <a:r>
            <a:rPr lang="ru-RU" dirty="0" smtClean="0"/>
            <a:t>браки</a:t>
          </a:r>
          <a:endParaRPr lang="ru-RU" dirty="0"/>
        </a:p>
      </dgm:t>
    </dgm:pt>
    <dgm:pt modelId="{2E78650E-5EEC-4CE7-81FB-BFB0AAE72D5C}" type="parTrans" cxnId="{90FAED28-D8E7-4BB7-A321-C5709DD1E2D9}">
      <dgm:prSet/>
      <dgm:spPr/>
      <dgm:t>
        <a:bodyPr/>
        <a:lstStyle/>
        <a:p>
          <a:endParaRPr lang="ru-RU"/>
        </a:p>
      </dgm:t>
    </dgm:pt>
    <dgm:pt modelId="{261C41BA-63C9-4049-B605-0A4B535DCAEC}" type="sibTrans" cxnId="{90FAED28-D8E7-4BB7-A321-C5709DD1E2D9}">
      <dgm:prSet/>
      <dgm:spPr/>
      <dgm:t>
        <a:bodyPr/>
        <a:lstStyle/>
        <a:p>
          <a:endParaRPr lang="ru-RU"/>
        </a:p>
      </dgm:t>
    </dgm:pt>
    <dgm:pt modelId="{6D32F819-A411-4F0B-A51C-88F42A7B46C9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b="1" u="sng" dirty="0" smtClean="0"/>
            <a:t>Гражданский</a:t>
          </a:r>
        </a:p>
        <a:p>
          <a:r>
            <a:rPr lang="ru-RU" sz="1700" b="1" dirty="0" smtClean="0"/>
            <a:t>(брак, зарегистрированный в органах </a:t>
          </a:r>
          <a:r>
            <a:rPr lang="ru-RU" sz="1700" b="1" dirty="0" err="1" smtClean="0"/>
            <a:t>ЗАГСа</a:t>
          </a:r>
          <a:r>
            <a:rPr lang="ru-RU" sz="1700" b="1" dirty="0" smtClean="0"/>
            <a:t>)</a:t>
          </a:r>
        </a:p>
      </dgm:t>
    </dgm:pt>
    <dgm:pt modelId="{A9C73B88-9027-478D-BC8E-1CCE934DE852}" type="parTrans" cxnId="{1A189637-5B7D-4A53-B8DA-5B6F7D879626}">
      <dgm:prSet/>
      <dgm:spPr/>
      <dgm:t>
        <a:bodyPr/>
        <a:lstStyle/>
        <a:p>
          <a:endParaRPr lang="ru-RU"/>
        </a:p>
      </dgm:t>
    </dgm:pt>
    <dgm:pt modelId="{4E6A28E9-74A4-44DC-A7AA-53E2D279C93C}" type="sibTrans" cxnId="{1A189637-5B7D-4A53-B8DA-5B6F7D879626}">
      <dgm:prSet/>
      <dgm:spPr/>
      <dgm:t>
        <a:bodyPr/>
        <a:lstStyle/>
        <a:p>
          <a:endParaRPr lang="ru-RU"/>
        </a:p>
      </dgm:t>
    </dgm:pt>
    <dgm:pt modelId="{DD712B6B-594D-4DDE-B26D-6EE6389BB2B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u="sng" dirty="0" smtClean="0">
              <a:solidFill>
                <a:schemeClr val="tx1"/>
              </a:solidFill>
            </a:rPr>
            <a:t>Фактический</a:t>
          </a:r>
        </a:p>
        <a:p>
          <a:r>
            <a:rPr lang="ru-RU" sz="1700" b="1" dirty="0" smtClean="0"/>
            <a:t>(совместное проживание не оформлено в государственных органах)</a:t>
          </a:r>
          <a:endParaRPr lang="ru-RU" sz="1700" b="1" dirty="0"/>
        </a:p>
      </dgm:t>
    </dgm:pt>
    <dgm:pt modelId="{0E471BCF-C515-4190-A671-26ADCA2466BF}" type="parTrans" cxnId="{110CF1E9-DC86-43C0-823C-FC68CA137050}">
      <dgm:prSet/>
      <dgm:spPr/>
      <dgm:t>
        <a:bodyPr/>
        <a:lstStyle/>
        <a:p>
          <a:endParaRPr lang="ru-RU"/>
        </a:p>
      </dgm:t>
    </dgm:pt>
    <dgm:pt modelId="{3464ED52-5D21-4944-BF3A-CD413F3469D1}" type="sibTrans" cxnId="{110CF1E9-DC86-43C0-823C-FC68CA137050}">
      <dgm:prSet/>
      <dgm:spPr/>
      <dgm:t>
        <a:bodyPr/>
        <a:lstStyle/>
        <a:p>
          <a:endParaRPr lang="ru-RU"/>
        </a:p>
      </dgm:t>
    </dgm:pt>
    <dgm:pt modelId="{855BEE22-77B1-465A-BB10-EEE53B4F8BC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b="1" u="sng" dirty="0" smtClean="0"/>
            <a:t>Церковный</a:t>
          </a:r>
        </a:p>
        <a:p>
          <a:r>
            <a:rPr lang="ru-RU" sz="1700" b="1" dirty="0" smtClean="0"/>
            <a:t>(брак в результате венчания в церкви, без регистрации на законных основаниях)</a:t>
          </a:r>
        </a:p>
      </dgm:t>
    </dgm:pt>
    <dgm:pt modelId="{6739B285-A713-437E-BC5F-B2B5C2CE0C04}" type="parTrans" cxnId="{8DD12312-CC0C-4506-B397-EA7FB88C00E4}">
      <dgm:prSet/>
      <dgm:spPr/>
      <dgm:t>
        <a:bodyPr/>
        <a:lstStyle/>
        <a:p>
          <a:endParaRPr lang="ru-RU"/>
        </a:p>
      </dgm:t>
    </dgm:pt>
    <dgm:pt modelId="{A79192F0-6399-43BF-B68E-FCC690E1C59A}" type="sibTrans" cxnId="{8DD12312-CC0C-4506-B397-EA7FB88C00E4}">
      <dgm:prSet/>
      <dgm:spPr/>
      <dgm:t>
        <a:bodyPr/>
        <a:lstStyle/>
        <a:p>
          <a:endParaRPr lang="ru-RU"/>
        </a:p>
      </dgm:t>
    </dgm:pt>
    <dgm:pt modelId="{F683FC7F-40C0-496D-BB4E-F7F1B0D710EC}" type="pres">
      <dgm:prSet presAssocID="{605357D9-630A-4948-A05B-F06570BAD5B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2264C1-D3E8-4E7D-9580-36156983EA20}" type="pres">
      <dgm:prSet presAssocID="{E866C3B2-A1AA-4F10-B4A0-64B6CC6D8ECD}" presName="centerShape" presStyleLbl="node0" presStyleIdx="0" presStyleCnt="1" custLinFactNeighborX="522" custLinFactNeighborY="-7430"/>
      <dgm:spPr/>
      <dgm:t>
        <a:bodyPr/>
        <a:lstStyle/>
        <a:p>
          <a:endParaRPr lang="ru-RU"/>
        </a:p>
      </dgm:t>
    </dgm:pt>
    <dgm:pt modelId="{5CCB45AE-3B25-4179-91EC-C19B39CC10AD}" type="pres">
      <dgm:prSet presAssocID="{A9C73B88-9027-478D-BC8E-1CCE934DE852}" presName="Name9" presStyleLbl="parChTrans1D2" presStyleIdx="0" presStyleCnt="3"/>
      <dgm:spPr/>
      <dgm:t>
        <a:bodyPr/>
        <a:lstStyle/>
        <a:p>
          <a:endParaRPr lang="ru-RU"/>
        </a:p>
      </dgm:t>
    </dgm:pt>
    <dgm:pt modelId="{6600DE53-D743-4A85-AA1F-15721D5DBEA7}" type="pres">
      <dgm:prSet presAssocID="{A9C73B88-9027-478D-BC8E-1CCE934DE85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4C473759-7D0E-4052-8D14-916BE7FCEBCB}" type="pres">
      <dgm:prSet presAssocID="{6D32F819-A411-4F0B-A51C-88F42A7B46C9}" presName="node" presStyleLbl="node1" presStyleIdx="0" presStyleCnt="3" custScaleX="185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BA4A18-30CF-4B94-8F61-ECC3FE8BAB65}" type="pres">
      <dgm:prSet presAssocID="{0E471BCF-C515-4190-A671-26ADCA2466BF}" presName="Name9" presStyleLbl="parChTrans1D2" presStyleIdx="1" presStyleCnt="3"/>
      <dgm:spPr/>
      <dgm:t>
        <a:bodyPr/>
        <a:lstStyle/>
        <a:p>
          <a:endParaRPr lang="ru-RU"/>
        </a:p>
      </dgm:t>
    </dgm:pt>
    <dgm:pt modelId="{8E2D4E82-9647-43D0-B736-C33CCB76DEAE}" type="pres">
      <dgm:prSet presAssocID="{0E471BCF-C515-4190-A671-26ADCA2466BF}" presName="connTx" presStyleLbl="parChTrans1D2" presStyleIdx="1" presStyleCnt="3"/>
      <dgm:spPr/>
      <dgm:t>
        <a:bodyPr/>
        <a:lstStyle/>
        <a:p>
          <a:endParaRPr lang="ru-RU"/>
        </a:p>
      </dgm:t>
    </dgm:pt>
    <dgm:pt modelId="{45E4AC35-FD2E-49B7-A5E9-11DF655C273B}" type="pres">
      <dgm:prSet presAssocID="{DD712B6B-594D-4DDE-B26D-6EE6389BB2B0}" presName="node" presStyleLbl="node1" presStyleIdx="1" presStyleCnt="3" custScaleX="171758" custScaleY="98378" custRadScaleRad="99907" custRadScaleInc="-89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B722A-A951-46FB-B03B-DE412ACE2C69}" type="pres">
      <dgm:prSet presAssocID="{6739B285-A713-437E-BC5F-B2B5C2CE0C04}" presName="Name9" presStyleLbl="parChTrans1D2" presStyleIdx="2" presStyleCnt="3"/>
      <dgm:spPr/>
      <dgm:t>
        <a:bodyPr/>
        <a:lstStyle/>
        <a:p>
          <a:endParaRPr lang="ru-RU"/>
        </a:p>
      </dgm:t>
    </dgm:pt>
    <dgm:pt modelId="{83F65E22-09F5-4E1E-BD90-B8FB18C0CAC6}" type="pres">
      <dgm:prSet presAssocID="{6739B285-A713-437E-BC5F-B2B5C2CE0C04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E1E5534-8ED2-4E25-9984-3E88F6E95DBB}" type="pres">
      <dgm:prSet presAssocID="{855BEE22-77B1-465A-BB10-EEE53B4F8BC8}" presName="node" presStyleLbl="node1" presStyleIdx="2" presStyleCnt="3" custScaleX="174347" custRadScaleRad="97960" custRadScaleInc="13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7AFBFC-082B-4D3D-B9A4-CF2507EF6922}" type="presOf" srcId="{6739B285-A713-437E-BC5F-B2B5C2CE0C04}" destId="{83F65E22-09F5-4E1E-BD90-B8FB18C0CAC6}" srcOrd="1" destOrd="0" presId="urn:microsoft.com/office/officeart/2005/8/layout/radial1"/>
    <dgm:cxn modelId="{110CF1E9-DC86-43C0-823C-FC68CA137050}" srcId="{E866C3B2-A1AA-4F10-B4A0-64B6CC6D8ECD}" destId="{DD712B6B-594D-4DDE-B26D-6EE6389BB2B0}" srcOrd="1" destOrd="0" parTransId="{0E471BCF-C515-4190-A671-26ADCA2466BF}" sibTransId="{3464ED52-5D21-4944-BF3A-CD413F3469D1}"/>
    <dgm:cxn modelId="{66AD0EB8-BD54-439A-A11C-C3C476676186}" type="presOf" srcId="{A9C73B88-9027-478D-BC8E-1CCE934DE852}" destId="{5CCB45AE-3B25-4179-91EC-C19B39CC10AD}" srcOrd="0" destOrd="0" presId="urn:microsoft.com/office/officeart/2005/8/layout/radial1"/>
    <dgm:cxn modelId="{24D74684-6A33-4CD0-9D88-F03BD8EA4D0E}" type="presOf" srcId="{DD712B6B-594D-4DDE-B26D-6EE6389BB2B0}" destId="{45E4AC35-FD2E-49B7-A5E9-11DF655C273B}" srcOrd="0" destOrd="0" presId="urn:microsoft.com/office/officeart/2005/8/layout/radial1"/>
    <dgm:cxn modelId="{4661FD31-0678-48AC-B294-59419D50CFCC}" type="presOf" srcId="{A9C73B88-9027-478D-BC8E-1CCE934DE852}" destId="{6600DE53-D743-4A85-AA1F-15721D5DBEA7}" srcOrd="1" destOrd="0" presId="urn:microsoft.com/office/officeart/2005/8/layout/radial1"/>
    <dgm:cxn modelId="{FB55328A-E757-4EED-9D51-B33440DB1A9E}" type="presOf" srcId="{6739B285-A713-437E-BC5F-B2B5C2CE0C04}" destId="{EBFB722A-A951-46FB-B03B-DE412ACE2C69}" srcOrd="0" destOrd="0" presId="urn:microsoft.com/office/officeart/2005/8/layout/radial1"/>
    <dgm:cxn modelId="{E01F2E7D-A097-4A97-A48D-A5E1D2DBD827}" type="presOf" srcId="{605357D9-630A-4948-A05B-F06570BAD5B8}" destId="{F683FC7F-40C0-496D-BB4E-F7F1B0D710EC}" srcOrd="0" destOrd="0" presId="urn:microsoft.com/office/officeart/2005/8/layout/radial1"/>
    <dgm:cxn modelId="{90FAED28-D8E7-4BB7-A321-C5709DD1E2D9}" srcId="{605357D9-630A-4948-A05B-F06570BAD5B8}" destId="{E866C3B2-A1AA-4F10-B4A0-64B6CC6D8ECD}" srcOrd="0" destOrd="0" parTransId="{2E78650E-5EEC-4CE7-81FB-BFB0AAE72D5C}" sibTransId="{261C41BA-63C9-4049-B605-0A4B535DCAEC}"/>
    <dgm:cxn modelId="{BDF99D6E-3922-491C-8676-55A671FC8F7F}" type="presOf" srcId="{E866C3B2-A1AA-4F10-B4A0-64B6CC6D8ECD}" destId="{912264C1-D3E8-4E7D-9580-36156983EA20}" srcOrd="0" destOrd="0" presId="urn:microsoft.com/office/officeart/2005/8/layout/radial1"/>
    <dgm:cxn modelId="{8DD12312-CC0C-4506-B397-EA7FB88C00E4}" srcId="{E866C3B2-A1AA-4F10-B4A0-64B6CC6D8ECD}" destId="{855BEE22-77B1-465A-BB10-EEE53B4F8BC8}" srcOrd="2" destOrd="0" parTransId="{6739B285-A713-437E-BC5F-B2B5C2CE0C04}" sibTransId="{A79192F0-6399-43BF-B68E-FCC690E1C59A}"/>
    <dgm:cxn modelId="{447CD652-BCE0-4D3E-A703-749F01E45AE8}" type="presOf" srcId="{855BEE22-77B1-465A-BB10-EEE53B4F8BC8}" destId="{5E1E5534-8ED2-4E25-9984-3E88F6E95DBB}" srcOrd="0" destOrd="0" presId="urn:microsoft.com/office/officeart/2005/8/layout/radial1"/>
    <dgm:cxn modelId="{9904F1BD-67C6-460C-AACF-9BDF6E2D758C}" type="presOf" srcId="{6D32F819-A411-4F0B-A51C-88F42A7B46C9}" destId="{4C473759-7D0E-4052-8D14-916BE7FCEBCB}" srcOrd="0" destOrd="0" presId="urn:microsoft.com/office/officeart/2005/8/layout/radial1"/>
    <dgm:cxn modelId="{1A189637-5B7D-4A53-B8DA-5B6F7D879626}" srcId="{E866C3B2-A1AA-4F10-B4A0-64B6CC6D8ECD}" destId="{6D32F819-A411-4F0B-A51C-88F42A7B46C9}" srcOrd="0" destOrd="0" parTransId="{A9C73B88-9027-478D-BC8E-1CCE934DE852}" sibTransId="{4E6A28E9-74A4-44DC-A7AA-53E2D279C93C}"/>
    <dgm:cxn modelId="{627BF4E4-742A-437F-940A-4BCF6CAF51CF}" type="presOf" srcId="{0E471BCF-C515-4190-A671-26ADCA2466BF}" destId="{7DBA4A18-30CF-4B94-8F61-ECC3FE8BAB65}" srcOrd="0" destOrd="0" presId="urn:microsoft.com/office/officeart/2005/8/layout/radial1"/>
    <dgm:cxn modelId="{03E980F3-436C-4C19-A1EF-233B8DAC5347}" type="presOf" srcId="{0E471BCF-C515-4190-A671-26ADCA2466BF}" destId="{8E2D4E82-9647-43D0-B736-C33CCB76DEAE}" srcOrd="1" destOrd="0" presId="urn:microsoft.com/office/officeart/2005/8/layout/radial1"/>
    <dgm:cxn modelId="{61F1EF93-6B36-49AF-BF08-7722962DEA50}" type="presParOf" srcId="{F683FC7F-40C0-496D-BB4E-F7F1B0D710EC}" destId="{912264C1-D3E8-4E7D-9580-36156983EA20}" srcOrd="0" destOrd="0" presId="urn:microsoft.com/office/officeart/2005/8/layout/radial1"/>
    <dgm:cxn modelId="{3786E426-75D1-4C4E-B416-375B52FD6D80}" type="presParOf" srcId="{F683FC7F-40C0-496D-BB4E-F7F1B0D710EC}" destId="{5CCB45AE-3B25-4179-91EC-C19B39CC10AD}" srcOrd="1" destOrd="0" presId="urn:microsoft.com/office/officeart/2005/8/layout/radial1"/>
    <dgm:cxn modelId="{88E24780-BB4D-488D-AA08-7AB8A0059031}" type="presParOf" srcId="{5CCB45AE-3B25-4179-91EC-C19B39CC10AD}" destId="{6600DE53-D743-4A85-AA1F-15721D5DBEA7}" srcOrd="0" destOrd="0" presId="urn:microsoft.com/office/officeart/2005/8/layout/radial1"/>
    <dgm:cxn modelId="{F919B8E8-DAAE-4CFE-95F5-58328413D1E7}" type="presParOf" srcId="{F683FC7F-40C0-496D-BB4E-F7F1B0D710EC}" destId="{4C473759-7D0E-4052-8D14-916BE7FCEBCB}" srcOrd="2" destOrd="0" presId="urn:microsoft.com/office/officeart/2005/8/layout/radial1"/>
    <dgm:cxn modelId="{E07DAD32-35E1-431D-BCA9-97B413B5D443}" type="presParOf" srcId="{F683FC7F-40C0-496D-BB4E-F7F1B0D710EC}" destId="{7DBA4A18-30CF-4B94-8F61-ECC3FE8BAB65}" srcOrd="3" destOrd="0" presId="urn:microsoft.com/office/officeart/2005/8/layout/radial1"/>
    <dgm:cxn modelId="{12C401D5-95DD-49C1-9610-0726B4D68F94}" type="presParOf" srcId="{7DBA4A18-30CF-4B94-8F61-ECC3FE8BAB65}" destId="{8E2D4E82-9647-43D0-B736-C33CCB76DEAE}" srcOrd="0" destOrd="0" presId="urn:microsoft.com/office/officeart/2005/8/layout/radial1"/>
    <dgm:cxn modelId="{E2AD055B-A491-4A97-8E45-37FE3410A6A1}" type="presParOf" srcId="{F683FC7F-40C0-496D-BB4E-F7F1B0D710EC}" destId="{45E4AC35-FD2E-49B7-A5E9-11DF655C273B}" srcOrd="4" destOrd="0" presId="urn:microsoft.com/office/officeart/2005/8/layout/radial1"/>
    <dgm:cxn modelId="{6A456155-3EC1-4EA7-A4EC-E4A824A084F5}" type="presParOf" srcId="{F683FC7F-40C0-496D-BB4E-F7F1B0D710EC}" destId="{EBFB722A-A951-46FB-B03B-DE412ACE2C69}" srcOrd="5" destOrd="0" presId="urn:microsoft.com/office/officeart/2005/8/layout/radial1"/>
    <dgm:cxn modelId="{F463027D-466C-4CED-9CCE-8680D4C18AC7}" type="presParOf" srcId="{EBFB722A-A951-46FB-B03B-DE412ACE2C69}" destId="{83F65E22-09F5-4E1E-BD90-B8FB18C0CAC6}" srcOrd="0" destOrd="0" presId="urn:microsoft.com/office/officeart/2005/8/layout/radial1"/>
    <dgm:cxn modelId="{4C9357FC-FEEA-4A1A-B526-5C991D1C3889}" type="presParOf" srcId="{F683FC7F-40C0-496D-BB4E-F7F1B0D710EC}" destId="{5E1E5534-8ED2-4E25-9984-3E88F6E95DBB}" srcOrd="6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8055D9-AC62-4D8F-924D-654034F73DA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4E72225-433D-41F0-B38C-749261724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обществознания</a:t>
            </a:r>
          </a:p>
          <a:p>
            <a:r>
              <a:rPr lang="ru-RU" dirty="0" smtClean="0"/>
              <a:t>Учитель: Байкалова Е.А.</a:t>
            </a:r>
          </a:p>
          <a:p>
            <a:r>
              <a:rPr lang="ru-RU" dirty="0" smtClean="0"/>
              <a:t>Каменская </a:t>
            </a:r>
            <a:r>
              <a:rPr lang="ru-RU" dirty="0" err="1" smtClean="0"/>
              <a:t>сош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Семейное право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Личные права</a:t>
            </a:r>
            <a:endParaRPr lang="ru-RU" u="sng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Имущественные права </a:t>
            </a:r>
            <a:endParaRPr lang="ru-RU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Выбор фамилии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Выбор места жительства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Выбор профессии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гражданство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воспитание и образование детей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отцовство и материнство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Права супругов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совместная собственность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собственность каждого из супругов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алиментные отношения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брачный договор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Имущественные права супругов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5410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u="sng" dirty="0" smtClean="0"/>
              <a:t>Законный режим имущества: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/>
              <a:t>Всё имущество, которое было у супругов до брака остаётся их личным имуществом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/>
              <a:t>Личным имуществом остаётся и то, которое один из супругов получил в наследство, дар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/>
              <a:t>Личным имуществом являются вещи индивидуального пользования, кроме драгоценностей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/>
              <a:t>Всё имущество, нажитое в браке считается совместно нажитым и делится в равных долях</a:t>
            </a:r>
          </a:p>
          <a:p>
            <a:pPr marL="514350" indent="-514350">
              <a:buFont typeface="+mj-lt"/>
              <a:buAutoNum type="arabicPeriod"/>
            </a:pPr>
            <a:endParaRPr lang="ru-RU" sz="22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u="sng" dirty="0" smtClean="0"/>
              <a:t>Договорной режим имущества: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Судьба имущества решается в брачном договоре (контракте)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 брачном контракте можно предусмотреть обязанность одного из супругов оказывать помощь другому супругу в случае развода.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Условия расторжения брака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7224" y="1643050"/>
            <a:ext cx="3000396" cy="15001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Расторжение брака в органах </a:t>
            </a:r>
            <a:r>
              <a:rPr lang="ru-RU" dirty="0" err="1" smtClean="0"/>
              <a:t>ЗАГСа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86446" y="1643050"/>
            <a:ext cx="3000396" cy="15001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Расторжение брака в суде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7224" y="3429000"/>
            <a:ext cx="2786082" cy="3286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Если нет несовершеннолетних детей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Если оба супруга согласны на развод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smtClean="0"/>
              <a:t>Если один из супругов отбывает наказание (свыше 3-х лет)</a:t>
            </a:r>
            <a:endParaRPr lang="ru-RU" dirty="0"/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3714744" y="3214686"/>
            <a:ext cx="4857784" cy="257176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Если есть несовершеннолетние дети, или один из супругов не согласен на развод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00166" y="357166"/>
            <a:ext cx="671517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Причины расторжения брака</a:t>
            </a:r>
            <a:endParaRPr lang="ru-RU" sz="3600" dirty="0">
              <a:solidFill>
                <a:srgbClr val="FFFF00"/>
              </a:solidFill>
            </a:endParaRPr>
          </a:p>
        </p:txBody>
      </p:sp>
      <p:cxnSp>
        <p:nvCxnSpPr>
          <p:cNvPr id="4" name="Прямая со стрелкой 3"/>
          <p:cNvCxnSpPr>
            <a:stCxn id="2" idx="2"/>
          </p:cNvCxnSpPr>
          <p:nvPr/>
        </p:nvCxnSpPr>
        <p:spPr>
          <a:xfrm rot="5400000">
            <a:off x="2500298" y="71414"/>
            <a:ext cx="928694" cy="3786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2" idx="2"/>
          </p:cNvCxnSpPr>
          <p:nvPr/>
        </p:nvCxnSpPr>
        <p:spPr>
          <a:xfrm rot="5400000">
            <a:off x="1821637" y="892951"/>
            <a:ext cx="242889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2"/>
          </p:cNvCxnSpPr>
          <p:nvPr/>
        </p:nvCxnSpPr>
        <p:spPr>
          <a:xfrm rot="5400000">
            <a:off x="2714612" y="2285992"/>
            <a:ext cx="2928958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</p:cNvCxnSpPr>
          <p:nvPr/>
        </p:nvCxnSpPr>
        <p:spPr>
          <a:xfrm rot="16200000" flipH="1">
            <a:off x="3714744" y="2643182"/>
            <a:ext cx="300039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2" idx="2"/>
          </p:cNvCxnSpPr>
          <p:nvPr/>
        </p:nvCxnSpPr>
        <p:spPr>
          <a:xfrm rot="16200000" flipH="1">
            <a:off x="4607719" y="1750207"/>
            <a:ext cx="2714644" cy="2214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</p:cNvCxnSpPr>
          <p:nvPr/>
        </p:nvCxnSpPr>
        <p:spPr>
          <a:xfrm rot="16200000" flipH="1">
            <a:off x="5750727" y="607199"/>
            <a:ext cx="1143008" cy="2928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428596" y="2500306"/>
            <a:ext cx="1857388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Грубость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2428860" y="4572008"/>
            <a:ext cx="1857388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Эгоизм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4500562" y="4572008"/>
            <a:ext cx="2286016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Супружеская </a:t>
            </a:r>
          </a:p>
          <a:p>
            <a:pPr algn="ctr"/>
            <a:r>
              <a:rPr lang="ru-RU" dirty="0" smtClean="0"/>
              <a:t>неверность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6786578" y="4214818"/>
            <a:ext cx="2214578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жестокость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6357950" y="2714620"/>
            <a:ext cx="2643206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Неумение вести домашнее хозяйство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357158" y="4000504"/>
            <a:ext cx="2286016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Пьянство,</a:t>
            </a:r>
          </a:p>
          <a:p>
            <a:pPr algn="ctr"/>
            <a:r>
              <a:rPr lang="ru-RU" dirty="0" smtClean="0"/>
              <a:t>наркомания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57224" y="642918"/>
            <a:ext cx="792961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Обязанности родителей и детей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500166" y="1643050"/>
            <a:ext cx="642942" cy="157163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4286248" y="1643050"/>
            <a:ext cx="642942" cy="157163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286644" y="1643050"/>
            <a:ext cx="642942" cy="157163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3357562"/>
            <a:ext cx="2143140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Родители обязаны содержать и воспитывать своих детей. Защищать их интересы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3357562"/>
            <a:ext cx="2286016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Дети обязаны содержать и заботиться о своих престарелых родителях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72264" y="3286124"/>
            <a:ext cx="2214578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В случае неисполнения своих обязанностей по отношению к детям родители лишаются родительских прав</a:t>
            </a:r>
          </a:p>
        </p:txBody>
      </p:sp>
    </p:spTree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214290"/>
            <a:ext cx="771530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Права ребенка</a:t>
            </a:r>
            <a:endParaRPr lang="ru-RU" sz="3600" dirty="0">
              <a:solidFill>
                <a:srgbClr val="FFFF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571612"/>
          <a:ext cx="8001056" cy="491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4000528"/>
              </a:tblGrid>
              <a:tr h="602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Группа прав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Права ребёнка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602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Общегражданские права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Выражать своё мнение, выезжать за пределы страны и возвращаться обратно, обращаться в суд, органы опеки</a:t>
                      </a:r>
                      <a:endParaRPr lang="ru-RU" dirty="0"/>
                    </a:p>
                  </a:txBody>
                  <a:tcPr/>
                </a:tc>
              </a:tr>
              <a:tr h="602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Политические права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Участвовать в мирных собраниях, быть членом детской организации</a:t>
                      </a:r>
                      <a:endParaRPr lang="ru-RU" dirty="0"/>
                    </a:p>
                  </a:txBody>
                  <a:tcPr/>
                </a:tc>
              </a:tr>
              <a:tr h="602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Семейные права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Жить и воспитываться в семье</a:t>
                      </a:r>
                      <a:endParaRPr lang="ru-RU" dirty="0"/>
                    </a:p>
                  </a:txBody>
                  <a:tcPr/>
                </a:tc>
              </a:tr>
              <a:tr h="602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Социальные права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Право на бесплатное образование, </a:t>
                      </a:r>
                    </a:p>
                    <a:p>
                      <a:pPr algn="ctr"/>
                      <a:r>
                        <a:rPr lang="ru-RU" dirty="0" smtClean="0"/>
                        <a:t>Поддержка детства государством</a:t>
                      </a:r>
                      <a:endParaRPr lang="ru-RU" dirty="0"/>
                    </a:p>
                  </a:txBody>
                  <a:tcPr/>
                </a:tc>
              </a:tr>
              <a:tr h="602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Жилищные права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Право на жилище</a:t>
                      </a:r>
                      <a:endParaRPr lang="ru-RU" dirty="0"/>
                    </a:p>
                  </a:txBody>
                  <a:tcPr/>
                </a:tc>
              </a:tr>
              <a:tr h="602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Трудовые  права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Право на труд в свободное от </a:t>
                      </a:r>
                      <a:r>
                        <a:rPr lang="ru-RU" smtClean="0"/>
                        <a:t>учёбы время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Семейное право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sz="quarter" idx="1"/>
          </p:nvPr>
        </p:nvSpPr>
        <p:spPr bwMode="auto">
          <a:xfrm>
            <a:off x="928662" y="1500174"/>
            <a:ext cx="4643470" cy="45720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Отрасль, регулирующая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личные неимущественные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имущественные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отношения граждан, возникающие из брака, родства, усыновления, опеки и попечительства над несовершеннолетними, принятия детей в семью на воспитание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786446" y="2214554"/>
            <a:ext cx="3071834" cy="31432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dirty="0" smtClean="0"/>
              <a:t>Основной </a:t>
            </a:r>
          </a:p>
          <a:p>
            <a:pPr algn="ctr"/>
            <a:r>
              <a:rPr lang="ru-RU" sz="3600" b="1" dirty="0" smtClean="0"/>
              <a:t>источник </a:t>
            </a:r>
            <a:r>
              <a:rPr lang="ru-RU" sz="3600" b="1" dirty="0"/>
              <a:t>–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</a:rPr>
              <a:t>Семейный 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кодекс </a:t>
            </a:r>
            <a:r>
              <a:rPr lang="ru-RU" sz="3600" b="1" dirty="0">
                <a:solidFill>
                  <a:srgbClr val="FF0000"/>
                </a:solidFill>
              </a:rPr>
              <a:t>РФ 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(</a:t>
            </a:r>
            <a:r>
              <a:rPr lang="ru-RU" sz="3600" b="1" dirty="0">
                <a:solidFill>
                  <a:srgbClr val="FF0000"/>
                </a:solidFill>
              </a:rPr>
              <a:t>1996)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00298" y="500042"/>
            <a:ext cx="378621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Семейный кодекс Р.Ф.</a:t>
            </a:r>
            <a:endParaRPr lang="ru-RU" sz="4000" dirty="0"/>
          </a:p>
        </p:txBody>
      </p:sp>
      <p:cxnSp>
        <p:nvCxnSpPr>
          <p:cNvPr id="4" name="Прямая со стрелкой 3"/>
          <p:cNvCxnSpPr>
            <a:stCxn id="2" idx="1"/>
            <a:endCxn id="18" idx="0"/>
          </p:cNvCxnSpPr>
          <p:nvPr/>
        </p:nvCxnSpPr>
        <p:spPr>
          <a:xfrm rot="10800000" flipV="1">
            <a:off x="1250166" y="1500174"/>
            <a:ext cx="1250133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16200000" flipH="1">
            <a:off x="3428992" y="3429001"/>
            <a:ext cx="1928827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3"/>
          </p:cNvCxnSpPr>
          <p:nvPr/>
        </p:nvCxnSpPr>
        <p:spPr>
          <a:xfrm>
            <a:off x="6286512" y="1500174"/>
            <a:ext cx="1643074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  <a:endCxn id="19" idx="0"/>
          </p:cNvCxnSpPr>
          <p:nvPr/>
        </p:nvCxnSpPr>
        <p:spPr>
          <a:xfrm rot="16200000" flipH="1">
            <a:off x="4768438" y="2125272"/>
            <a:ext cx="2500330" cy="32503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1500166" y="2357430"/>
            <a:ext cx="2643206" cy="29289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214282" y="5143512"/>
            <a:ext cx="2500330" cy="15716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Личные права супругов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0" y="2571744"/>
            <a:ext cx="2500330" cy="15716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Правила вступления в брак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6143604" y="5000636"/>
            <a:ext cx="3000396" cy="15716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Имущественные права супругов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6643670" y="2357430"/>
            <a:ext cx="2500330" cy="15716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Порядок расторжения брака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3214678" y="4429132"/>
            <a:ext cx="2500330" cy="15716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Обязанности супругов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Семейные правоотношения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1338258"/>
          </a:xfrm>
        </p:spPr>
        <p:txBody>
          <a:bodyPr/>
          <a:lstStyle/>
          <a:p>
            <a:pPr algn="ctr"/>
            <a:r>
              <a:rPr lang="ru-RU" u="sng" dirty="0" smtClean="0"/>
              <a:t>Субъекты </a:t>
            </a:r>
          </a:p>
          <a:p>
            <a:pPr algn="ctr"/>
            <a:r>
              <a:rPr lang="ru-RU" dirty="0" smtClean="0"/>
              <a:t>семейных правоотношений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29190" y="1428736"/>
            <a:ext cx="3733800" cy="1338258"/>
          </a:xfrm>
        </p:spPr>
        <p:txBody>
          <a:bodyPr/>
          <a:lstStyle/>
          <a:p>
            <a:pPr algn="ctr"/>
            <a:r>
              <a:rPr lang="ru-RU" u="sng" dirty="0" smtClean="0"/>
              <a:t>Объекты </a:t>
            </a:r>
          </a:p>
          <a:p>
            <a:pPr algn="ctr"/>
            <a:r>
              <a:rPr lang="ru-RU" dirty="0" smtClean="0"/>
              <a:t>семейных правоотношений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914400" y="2786058"/>
            <a:ext cx="3733800" cy="334804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u="sng" dirty="0" smtClean="0"/>
              <a:t>ЧЛЕНЫ СЕМЬИ: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Муж и жена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Дети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Родители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Усыновители и усыновлённые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Мачехи и отчимы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Падчерицы и пасынки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>
          <a:xfrm>
            <a:off x="4953000" y="2714620"/>
            <a:ext cx="3733800" cy="34194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Вызывающие правоотношения </a:t>
            </a:r>
            <a:r>
              <a:rPr lang="ru-RU" b="1" dirty="0" smtClean="0"/>
              <a:t>действия</a:t>
            </a:r>
            <a:r>
              <a:rPr lang="ru-RU" dirty="0" smtClean="0"/>
              <a:t> членов семьи (заключение брака, развод, усыновление)</a:t>
            </a:r>
          </a:p>
          <a:p>
            <a:r>
              <a:rPr lang="ru-RU" b="1" dirty="0" smtClean="0"/>
              <a:t>Вещи</a:t>
            </a:r>
            <a:r>
              <a:rPr lang="ru-RU" dirty="0" smtClean="0"/>
              <a:t> членов семьи (квартира, дача, машина  и т.п.)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42844" y="142852"/>
            <a:ext cx="6429420" cy="307183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Брак</a:t>
            </a:r>
            <a:r>
              <a:rPr lang="ru-RU" dirty="0" smtClean="0"/>
              <a:t> – </a:t>
            </a:r>
            <a:r>
              <a:rPr lang="ru-RU" sz="2400" dirty="0" smtClean="0"/>
              <a:t>это союз мужчины и женщины, заключённый в органах записи актов гражданского состояния (ЗАГС), основанный на чувстве взаимной любви и взаимной помощи.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14678" y="3000372"/>
            <a:ext cx="5786478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Брачный договор </a:t>
            </a:r>
            <a:r>
              <a:rPr lang="ru-RU" dirty="0" smtClean="0"/>
              <a:t>– </a:t>
            </a:r>
            <a:r>
              <a:rPr lang="ru-RU" sz="2000" dirty="0" smtClean="0">
                <a:solidFill>
                  <a:schemeClr val="tx1"/>
                </a:solidFill>
              </a:rPr>
              <a:t>это соглашение мужчины и женщины о том, какие имущественные права будет иметь каждый из них  в браке или в случае расторжения брака.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5286388"/>
            <a:ext cx="328614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Брачный договор заключается до вступления в брак или во время  брака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214290"/>
          <a:ext cx="914400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заключения брака необходимо: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dirty="0" smtClean="0"/>
              <a:t>Достижение брачного возраста (18 лет, в исключительных случаях – с 16 лет)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dirty="0" smtClean="0"/>
              <a:t>Взаимное согласие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dirty="0" smtClean="0"/>
              <a:t>Отсутствие другого зарегистрированного брака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dirty="0" smtClean="0"/>
              <a:t>Отсутствие близкого родства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dirty="0" smtClean="0"/>
              <a:t>Дееспособность желающих вступить в брак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428604"/>
            <a:ext cx="5357850" cy="26432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rgbClr val="FFFF00"/>
                </a:solidFill>
              </a:rPr>
              <a:t>Семья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/>
              <a:t>– малая группа, основанная на браке или кровном родстве, связанная общностью быта, взаимной помощью, моральной и правовой ответственностью </a:t>
            </a:r>
            <a:endParaRPr lang="ru-RU" sz="24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429000"/>
            <a:ext cx="4977498" cy="32147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714356"/>
            <a:ext cx="2935405" cy="19526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357562"/>
            <a:ext cx="2028810" cy="30432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571472" y="2285992"/>
            <a:ext cx="2000264" cy="8572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u="sng" dirty="0" smtClean="0">
                <a:solidFill>
                  <a:srgbClr val="FFFF00"/>
                </a:solidFill>
              </a:rPr>
              <a:t>СЕМЬЯ</a:t>
            </a:r>
            <a:endParaRPr lang="ru-RU" sz="2800" b="1" i="1" u="sng" dirty="0">
              <a:solidFill>
                <a:srgbClr val="FFFF00"/>
              </a:solidFill>
            </a:endParaRPr>
          </a:p>
        </p:txBody>
      </p:sp>
      <p:cxnSp>
        <p:nvCxnSpPr>
          <p:cNvPr id="5" name="Прямая со стрелкой 4"/>
          <p:cNvCxnSpPr>
            <a:endCxn id="15" idx="0"/>
          </p:cNvCxnSpPr>
          <p:nvPr/>
        </p:nvCxnSpPr>
        <p:spPr>
          <a:xfrm rot="5400000">
            <a:off x="1107264" y="3250414"/>
            <a:ext cx="500066" cy="285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endCxn id="14" idx="0"/>
          </p:cNvCxnSpPr>
          <p:nvPr/>
        </p:nvCxnSpPr>
        <p:spPr>
          <a:xfrm>
            <a:off x="1500166" y="3143248"/>
            <a:ext cx="2071702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1500166" y="4429132"/>
            <a:ext cx="4143404" cy="17859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u="sng" dirty="0" smtClean="0">
                <a:solidFill>
                  <a:srgbClr val="FFFF00"/>
                </a:solidFill>
              </a:rPr>
              <a:t>Неполная</a:t>
            </a:r>
          </a:p>
          <a:p>
            <a:pPr algn="ctr"/>
            <a:r>
              <a:rPr lang="ru-RU" sz="2000" b="1" i="1" u="sng" dirty="0" smtClean="0">
                <a:solidFill>
                  <a:srgbClr val="FFFF00"/>
                </a:solidFill>
              </a:rPr>
              <a:t>(детей воспитывает один родитель)</a:t>
            </a:r>
            <a:endParaRPr lang="ru-RU" sz="2000" b="1" i="1" u="sng" dirty="0">
              <a:solidFill>
                <a:srgbClr val="FFFF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0" y="3643314"/>
            <a:ext cx="2428860" cy="1285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u="sng" dirty="0" smtClean="0">
                <a:solidFill>
                  <a:srgbClr val="FFFF00"/>
                </a:solidFill>
              </a:rPr>
              <a:t>Полная</a:t>
            </a:r>
          </a:p>
        </p:txBody>
      </p:sp>
      <p:sp>
        <p:nvSpPr>
          <p:cNvPr id="18" name="Овал 17"/>
          <p:cNvSpPr/>
          <p:nvPr/>
        </p:nvSpPr>
        <p:spPr>
          <a:xfrm>
            <a:off x="6215074" y="214290"/>
            <a:ext cx="2000264" cy="8572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u="sng" dirty="0" smtClean="0">
                <a:solidFill>
                  <a:srgbClr val="FFFF00"/>
                </a:solidFill>
              </a:rPr>
              <a:t>СЕМЬЯ</a:t>
            </a:r>
            <a:endParaRPr lang="ru-RU" sz="2800" b="1" i="1" u="sng" dirty="0">
              <a:solidFill>
                <a:srgbClr val="FFFF00"/>
              </a:solidFill>
            </a:endParaRPr>
          </a:p>
        </p:txBody>
      </p:sp>
      <p:cxnSp>
        <p:nvCxnSpPr>
          <p:cNvPr id="19" name="Прямая со стрелкой 18"/>
          <p:cNvCxnSpPr>
            <a:stCxn id="18" idx="2"/>
          </p:cNvCxnSpPr>
          <p:nvPr/>
        </p:nvCxnSpPr>
        <p:spPr>
          <a:xfrm rot="10800000" flipV="1">
            <a:off x="4214812" y="642918"/>
            <a:ext cx="2000263" cy="428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25" idx="7"/>
          </p:cNvCxnSpPr>
          <p:nvPr/>
        </p:nvCxnSpPr>
        <p:spPr>
          <a:xfrm rot="16200000" flipH="1">
            <a:off x="7863953" y="994299"/>
            <a:ext cx="1097880" cy="395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2571736" y="1071570"/>
            <a:ext cx="3214710" cy="15716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u="sng" dirty="0" err="1" smtClean="0">
                <a:solidFill>
                  <a:srgbClr val="0070C0"/>
                </a:solidFill>
              </a:rPr>
              <a:t>Нуклеарная</a:t>
            </a:r>
            <a:endParaRPr lang="ru-RU" sz="2400" b="1" i="1" u="sng" dirty="0" smtClean="0">
              <a:solidFill>
                <a:srgbClr val="0070C0"/>
              </a:solidFill>
            </a:endParaRPr>
          </a:p>
          <a:p>
            <a:pPr algn="ctr"/>
            <a:r>
              <a:rPr lang="ru-RU" sz="2000" i="1" u="sng" dirty="0" smtClean="0">
                <a:solidFill>
                  <a:srgbClr val="0070C0"/>
                </a:solidFill>
              </a:rPr>
              <a:t>(муж, жена, дети)</a:t>
            </a:r>
            <a:endParaRPr lang="ru-RU" sz="2000" i="1" u="sng" dirty="0">
              <a:solidFill>
                <a:srgbClr val="0070C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500694" y="1500174"/>
            <a:ext cx="3643306" cy="164307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u="sng" dirty="0" smtClean="0">
                <a:solidFill>
                  <a:srgbClr val="0070C0"/>
                </a:solidFill>
              </a:rPr>
              <a:t>Расширенная</a:t>
            </a:r>
          </a:p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( </a:t>
            </a:r>
            <a:r>
              <a:rPr lang="ru-RU" sz="2000" i="1" dirty="0" smtClean="0">
                <a:solidFill>
                  <a:srgbClr val="0070C0"/>
                </a:solidFill>
              </a:rPr>
              <a:t>вместе живут несколько поколений)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6357950" y="3286124"/>
            <a:ext cx="2000264" cy="8572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u="sng" dirty="0" smtClean="0">
                <a:solidFill>
                  <a:srgbClr val="FFFF00"/>
                </a:solidFill>
              </a:rPr>
              <a:t>СЕМЬЯ</a:t>
            </a:r>
            <a:endParaRPr lang="ru-RU" sz="2800" b="1" i="1" u="sng" dirty="0">
              <a:solidFill>
                <a:srgbClr val="FFFF00"/>
              </a:solidFill>
            </a:endParaRPr>
          </a:p>
        </p:txBody>
      </p:sp>
      <p:cxnSp>
        <p:nvCxnSpPr>
          <p:cNvPr id="44" name="Прямая со стрелкой 43"/>
          <p:cNvCxnSpPr>
            <a:endCxn id="49" idx="6"/>
          </p:cNvCxnSpPr>
          <p:nvPr/>
        </p:nvCxnSpPr>
        <p:spPr>
          <a:xfrm rot="10800000">
            <a:off x="6000760" y="3571877"/>
            <a:ext cx="357190" cy="1428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51" idx="0"/>
          </p:cNvCxnSpPr>
          <p:nvPr/>
        </p:nvCxnSpPr>
        <p:spPr>
          <a:xfrm rot="16200000" flipH="1">
            <a:off x="6768709" y="4589874"/>
            <a:ext cx="1214446" cy="321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3643306" y="3143248"/>
            <a:ext cx="2357454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Малодетная</a:t>
            </a:r>
            <a:r>
              <a:rPr lang="ru-RU" dirty="0" smtClean="0"/>
              <a:t> (1-2 ребёнка)</a:t>
            </a:r>
            <a:endParaRPr lang="ru-RU" dirty="0"/>
          </a:p>
        </p:txBody>
      </p:sp>
      <p:sp>
        <p:nvSpPr>
          <p:cNvPr id="51" name="Овал 50"/>
          <p:cNvSpPr/>
          <p:nvPr/>
        </p:nvSpPr>
        <p:spPr>
          <a:xfrm>
            <a:off x="5929322" y="5357826"/>
            <a:ext cx="3214678" cy="12144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chemeClr val="tx1"/>
                </a:solidFill>
              </a:rPr>
              <a:t>Многодетная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(более 3-х детей)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104</TotalTime>
  <Words>604</Words>
  <Application>Microsoft Office PowerPoint</Application>
  <PresentationFormat>Экран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Справедливость</vt:lpstr>
      <vt:lpstr>Семейное право</vt:lpstr>
      <vt:lpstr>Семейное право</vt:lpstr>
      <vt:lpstr>Слайд 3</vt:lpstr>
      <vt:lpstr>Семейные правоотношения</vt:lpstr>
      <vt:lpstr>Слайд 5</vt:lpstr>
      <vt:lpstr>Слайд 6</vt:lpstr>
      <vt:lpstr>Для заключения брака необходимо:</vt:lpstr>
      <vt:lpstr>Слайд 8</vt:lpstr>
      <vt:lpstr>Слайд 9</vt:lpstr>
      <vt:lpstr>Права супругов</vt:lpstr>
      <vt:lpstr>Имущественные права супругов</vt:lpstr>
      <vt:lpstr>Условия расторжения брака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Семейное право</dc:title>
  <dc:creator>Kamenka School</dc:creator>
  <cp:lastModifiedBy>Kamenka School</cp:lastModifiedBy>
  <cp:revision>16</cp:revision>
  <dcterms:created xsi:type="dcterms:W3CDTF">2010-03-29T10:48:40Z</dcterms:created>
  <dcterms:modified xsi:type="dcterms:W3CDTF">2010-04-06T04:26:01Z</dcterms:modified>
</cp:coreProperties>
</file>