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0" r:id="rId4"/>
    <p:sldId id="272" r:id="rId5"/>
    <p:sldId id="275" r:id="rId6"/>
    <p:sldId id="274" r:id="rId7"/>
    <p:sldId id="273" r:id="rId8"/>
    <p:sldId id="276" r:id="rId9"/>
    <p:sldId id="268" r:id="rId10"/>
    <p:sldId id="258" r:id="rId11"/>
    <p:sldId id="282" r:id="rId12"/>
    <p:sldId id="259" r:id="rId13"/>
    <p:sldId id="261" r:id="rId14"/>
    <p:sldId id="262" r:id="rId15"/>
    <p:sldId id="263" r:id="rId16"/>
    <p:sldId id="264" r:id="rId17"/>
    <p:sldId id="265" r:id="rId18"/>
    <p:sldId id="271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2F7800-711F-4A7E-8A46-C584C2128134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A03F83-4C83-4640-8AB7-EAF2D0F27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8573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Современные педагогические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технологии на уроках истории и обществознания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00618" cy="1752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i="1" dirty="0" smtClean="0"/>
              <a:t>Опыт использования персонального компьютера и </a:t>
            </a:r>
            <a:r>
              <a:rPr lang="ru-RU" b="1" i="1" dirty="0" err="1" smtClean="0"/>
              <a:t>мультимедийной</a:t>
            </a:r>
            <a:r>
              <a:rPr lang="ru-RU" b="1" i="1" dirty="0" smtClean="0"/>
              <a:t> доски на уроках истории, </a:t>
            </a:r>
            <a:r>
              <a:rPr lang="ru-RU" b="1" i="1" dirty="0" smtClean="0"/>
              <a:t>обществознания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Учитель истории и обществознания</a:t>
            </a:r>
          </a:p>
          <a:p>
            <a:pPr algn="ctr"/>
            <a:r>
              <a:rPr lang="ru-RU" b="1" i="1" dirty="0" smtClean="0"/>
              <a:t>Каменской СОШ</a:t>
            </a:r>
          </a:p>
          <a:p>
            <a:pPr algn="ctr"/>
            <a:r>
              <a:rPr lang="ru-RU" b="1" i="1" dirty="0" smtClean="0"/>
              <a:t>Байкалова Е.А.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Преимущества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мультимедийных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технологий в преподавании истории: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Monotype Corsiva" pitchFamily="66" charset="0"/>
              </a:rPr>
              <a:t>Знакомство с историческими событиями можно сопровождать показом видеофрагментов, фотографий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Monotype Corsiva" pitchFamily="66" charset="0"/>
              </a:rPr>
              <a:t>Широко использовать показ репродукций картин художников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Monotype Corsiva" pitchFamily="66" charset="0"/>
              </a:rPr>
              <a:t>Демонстрировать графический материал (таблицы, схемы)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Monotype Corsiva" pitchFamily="66" charset="0"/>
              </a:rPr>
              <a:t>«Оживлять» карты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Monotype Corsiva" pitchFamily="66" charset="0"/>
              </a:rPr>
              <a:t>«Посещать» крупнейшие музеи мира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Monotype Corsiva" pitchFamily="66" charset="0"/>
              </a:rPr>
              <a:t>Активизировать учебный процесс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04800" y="1981200"/>
            <a:ext cx="2209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/>
              <a:t>Деятельность </a:t>
            </a:r>
          </a:p>
          <a:p>
            <a:pPr>
              <a:spcBef>
                <a:spcPct val="0"/>
              </a:spcBef>
            </a:pPr>
            <a:r>
              <a:rPr lang="en-US" sz="2400"/>
              <a:t>на уроке</a:t>
            </a:r>
            <a:endParaRPr lang="en-US" b="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1143000" y="457200"/>
            <a:ext cx="70104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6000" b="0"/>
              <a:t>Формы работы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6477000" y="1981200"/>
            <a:ext cx="2209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0" dirty="0" err="1"/>
              <a:t>Внеурочная</a:t>
            </a:r>
            <a:endParaRPr lang="en-US" b="0" dirty="0"/>
          </a:p>
          <a:p>
            <a:pPr>
              <a:spcBef>
                <a:spcPct val="0"/>
              </a:spcBef>
            </a:pPr>
            <a:r>
              <a:rPr lang="en-US" b="0" dirty="0" err="1"/>
              <a:t>деятельность</a:t>
            </a:r>
            <a:endParaRPr lang="en-US" b="0" dirty="0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304800" y="5121275"/>
            <a:ext cx="2743200" cy="1524000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dirty="0" err="1"/>
              <a:t>Научно</a:t>
            </a:r>
            <a:r>
              <a:rPr lang="en-US" sz="2000" dirty="0"/>
              <a:t>-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/>
              <a:t>И</a:t>
            </a:r>
            <a:r>
              <a:rPr lang="en-US" sz="2000" dirty="0" err="1" smtClean="0"/>
              <a:t>сследовательск</a:t>
            </a:r>
            <a:r>
              <a:rPr lang="ru-RU" sz="2000" dirty="0" err="1" smtClean="0"/>
              <a:t>ая</a:t>
            </a:r>
            <a:r>
              <a:rPr lang="ru-RU" sz="2000" dirty="0" smtClean="0"/>
              <a:t>,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/>
              <a:t>проектная</a:t>
            </a:r>
            <a:endParaRPr lang="en-US" sz="2000" dirty="0"/>
          </a:p>
          <a:p>
            <a:pPr algn="ctr">
              <a:spcBef>
                <a:spcPct val="0"/>
              </a:spcBef>
            </a:pPr>
            <a:r>
              <a:rPr lang="ru-RU" sz="2000" dirty="0" smtClean="0"/>
              <a:t>работа</a:t>
            </a:r>
            <a:endParaRPr lang="en-US" sz="2000" dirty="0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6357950" y="4714884"/>
            <a:ext cx="2057400" cy="762000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91581" dir="14178596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ru-RU" sz="2000" dirty="0" smtClean="0"/>
              <a:t>Ф</a:t>
            </a:r>
            <a:r>
              <a:rPr lang="en-US" sz="2000" dirty="0" err="1" smtClean="0"/>
              <a:t>акультатив</a:t>
            </a:r>
            <a:r>
              <a:rPr lang="ru-RU" sz="2000" dirty="0" smtClean="0"/>
              <a:t>,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/>
              <a:t> ИГЗ</a:t>
            </a:r>
            <a:endParaRPr lang="en-US" sz="2000" dirty="0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6781800" y="5500702"/>
            <a:ext cx="2362200" cy="1006475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5451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000"/>
              <a:t>Предметные</a:t>
            </a:r>
          </a:p>
          <a:p>
            <a:pPr>
              <a:spcBef>
                <a:spcPct val="0"/>
              </a:spcBef>
            </a:pPr>
            <a:r>
              <a:rPr lang="en-US" sz="2000"/>
              <a:t>недели</a:t>
            </a: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3429000" y="5121275"/>
            <a:ext cx="2971800" cy="1524000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 smtClean="0"/>
              <a:t>Школьное научное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Общество учеников</a:t>
            </a:r>
            <a:endParaRPr lang="en-US" sz="2000" dirty="0"/>
          </a:p>
        </p:txBody>
      </p:sp>
      <p:cxnSp>
        <p:nvCxnSpPr>
          <p:cNvPr id="11300" name="AutoShape 36"/>
          <p:cNvCxnSpPr>
            <a:cxnSpLocks noChangeShapeType="1"/>
          </p:cNvCxnSpPr>
          <p:nvPr/>
        </p:nvCxnSpPr>
        <p:spPr bwMode="auto">
          <a:xfrm rot="16200000" flipH="1">
            <a:off x="1254105" y="3317871"/>
            <a:ext cx="930275" cy="7239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01" name="AutoShape 37"/>
          <p:cNvCxnSpPr>
            <a:cxnSpLocks noChangeShapeType="1"/>
            <a:stCxn id="11285" idx="2"/>
          </p:cNvCxnSpPr>
          <p:nvPr/>
        </p:nvCxnSpPr>
        <p:spPr bwMode="auto">
          <a:xfrm rot="5400000">
            <a:off x="6712749" y="3845733"/>
            <a:ext cx="1514484" cy="22381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03" name="AutoShape 39"/>
          <p:cNvCxnSpPr>
            <a:cxnSpLocks noChangeShapeType="1"/>
            <a:stCxn id="11285" idx="2"/>
            <a:endCxn id="11299" idx="7"/>
          </p:cNvCxnSpPr>
          <p:nvPr/>
        </p:nvCxnSpPr>
        <p:spPr bwMode="auto">
          <a:xfrm flipH="1">
            <a:off x="5965825" y="3200400"/>
            <a:ext cx="1616075" cy="21447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04" name="AutoShape 40"/>
          <p:cNvCxnSpPr>
            <a:cxnSpLocks noChangeShapeType="1"/>
            <a:stCxn id="11285" idx="2"/>
            <a:endCxn id="11297" idx="7"/>
          </p:cNvCxnSpPr>
          <p:nvPr/>
        </p:nvCxnSpPr>
        <p:spPr bwMode="auto">
          <a:xfrm flipH="1">
            <a:off x="5761038" y="3200400"/>
            <a:ext cx="1820862" cy="12319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06" name="AutoShape 42"/>
          <p:cNvCxnSpPr>
            <a:cxnSpLocks noChangeShapeType="1"/>
            <a:stCxn id="11285" idx="2"/>
            <a:endCxn id="11293" idx="7"/>
          </p:cNvCxnSpPr>
          <p:nvPr/>
        </p:nvCxnSpPr>
        <p:spPr bwMode="auto">
          <a:xfrm flipH="1">
            <a:off x="2646363" y="3200400"/>
            <a:ext cx="4935537" cy="21447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07" name="AutoShape 43"/>
          <p:cNvCxnSpPr>
            <a:cxnSpLocks noChangeShapeType="1"/>
            <a:stCxn id="11285" idx="2"/>
          </p:cNvCxnSpPr>
          <p:nvPr/>
        </p:nvCxnSpPr>
        <p:spPr bwMode="auto">
          <a:xfrm rot="16200000" flipH="1">
            <a:off x="6932804" y="3849495"/>
            <a:ext cx="2519135" cy="122094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08" name="AutoShape 44"/>
          <p:cNvCxnSpPr>
            <a:cxnSpLocks noChangeShapeType="1"/>
          </p:cNvCxnSpPr>
          <p:nvPr/>
        </p:nvCxnSpPr>
        <p:spPr bwMode="auto">
          <a:xfrm rot="5400000">
            <a:off x="409538" y="3519496"/>
            <a:ext cx="1214446" cy="60482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3810000" y="4343400"/>
            <a:ext cx="2286000" cy="609600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078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/>
              <a:t>Подготовка </a:t>
            </a:r>
          </a:p>
          <a:p>
            <a:pPr algn="ctr"/>
            <a:r>
              <a:rPr lang="ru-RU" sz="2000" dirty="0" smtClean="0"/>
              <a:t>к ЕГЭ</a:t>
            </a:r>
            <a:endParaRPr lang="en-US" sz="2000" dirty="0"/>
          </a:p>
        </p:txBody>
      </p:sp>
      <p:cxnSp>
        <p:nvCxnSpPr>
          <p:cNvPr id="11310" name="AutoShape 46"/>
          <p:cNvCxnSpPr>
            <a:cxnSpLocks noChangeShapeType="1"/>
          </p:cNvCxnSpPr>
          <p:nvPr/>
        </p:nvCxnSpPr>
        <p:spPr bwMode="auto">
          <a:xfrm>
            <a:off x="4494213" y="1371600"/>
            <a:ext cx="0" cy="121920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1311" name="AutoShape 47"/>
          <p:cNvCxnSpPr>
            <a:cxnSpLocks noChangeShapeType="1"/>
          </p:cNvCxnSpPr>
          <p:nvPr/>
        </p:nvCxnSpPr>
        <p:spPr bwMode="auto">
          <a:xfrm flipH="1">
            <a:off x="2514600" y="2590800"/>
            <a:ext cx="1979613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14" name="AutoShape 50"/>
          <p:cNvCxnSpPr>
            <a:cxnSpLocks noChangeShapeType="1"/>
            <a:endCxn id="11285" idx="1"/>
          </p:cNvCxnSpPr>
          <p:nvPr/>
        </p:nvCxnSpPr>
        <p:spPr bwMode="auto">
          <a:xfrm>
            <a:off x="4646613" y="2590800"/>
            <a:ext cx="1830387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  <p:cxnSp>
        <p:nvCxnSpPr>
          <p:cNvPr id="11315" name="AutoShape 51"/>
          <p:cNvCxnSpPr>
            <a:cxnSpLocks noChangeShapeType="1"/>
            <a:stCxn id="11281" idx="2"/>
          </p:cNvCxnSpPr>
          <p:nvPr/>
        </p:nvCxnSpPr>
        <p:spPr bwMode="auto">
          <a:xfrm flipH="1">
            <a:off x="4646613" y="1371600"/>
            <a:ext cx="1587" cy="121920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0" y="4286256"/>
            <a:ext cx="2057400" cy="762000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91581" dir="141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 smtClean="0"/>
              <a:t>презентации</a:t>
            </a:r>
            <a:endParaRPr lang="en-US" sz="2000" dirty="0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1928794" y="3857628"/>
            <a:ext cx="2057400" cy="762000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91581" dir="141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 smtClean="0"/>
              <a:t>м/</a:t>
            </a:r>
            <a:r>
              <a:rPr lang="ru-RU" sz="2000" dirty="0" err="1" smtClean="0"/>
              <a:t>м</a:t>
            </a:r>
            <a:r>
              <a:rPr lang="ru-RU" sz="2000" dirty="0" smtClean="0"/>
              <a:t> диски</a:t>
            </a:r>
            <a:endParaRPr lang="en-US" sz="2000" dirty="0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3000364" y="2714620"/>
            <a:ext cx="2286016" cy="976314"/>
          </a:xfrm>
          <a:prstGeom prst="ellipse">
            <a:avLst/>
          </a:prstGeom>
          <a:gradFill rotWithShape="0">
            <a:gsLst>
              <a:gs pos="0">
                <a:srgbClr val="29D6FF"/>
              </a:gs>
              <a:gs pos="100000">
                <a:srgbClr val="29D6FF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91581" dir="141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 smtClean="0"/>
              <a:t>Карты, схемы,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 таблицы</a:t>
            </a:r>
            <a:endParaRPr lang="en-US" sz="2000" dirty="0"/>
          </a:p>
        </p:txBody>
      </p:sp>
      <p:cxnSp>
        <p:nvCxnSpPr>
          <p:cNvPr id="31" name="AutoShape 37"/>
          <p:cNvCxnSpPr>
            <a:cxnSpLocks noChangeShapeType="1"/>
            <a:stCxn id="11280" idx="2"/>
            <a:endCxn id="29" idx="3"/>
          </p:cNvCxnSpPr>
          <p:nvPr/>
        </p:nvCxnSpPr>
        <p:spPr bwMode="auto">
          <a:xfrm rot="16200000" flipH="1">
            <a:off x="2198644" y="2411456"/>
            <a:ext cx="347556" cy="192544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 autoUpdateAnimBg="0"/>
      <p:bldP spid="11281" grpId="0" animBg="1" autoUpdateAnimBg="0"/>
      <p:bldP spid="11285" grpId="0" animBg="1" autoUpdateAnimBg="0"/>
      <p:bldP spid="11293" grpId="0" animBg="1" autoUpdateAnimBg="0"/>
      <p:bldP spid="11294" grpId="0" animBg="1" autoUpdateAnimBg="0"/>
      <p:bldP spid="11296" grpId="0" animBg="1" autoUpdateAnimBg="0"/>
      <p:bldP spid="11299" grpId="0" animBg="1" autoUpdateAnimBg="0"/>
      <p:bldP spid="11297" grpId="0" animBg="1" autoUpdateAnimBg="0"/>
      <p:bldP spid="26" grpId="0" animBg="1" autoUpdateAnimBg="0"/>
      <p:bldP spid="28" grpId="0" animBg="1" autoUpdateAnimBg="0"/>
      <p:bldP spid="2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Презентации учащихся«Промыслы России» 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1" r="3745" b="11600"/>
          <a:stretch>
            <a:fillRect/>
          </a:stretch>
        </p:blipFill>
        <p:spPr bwMode="auto">
          <a:xfrm>
            <a:off x="0" y="2571744"/>
            <a:ext cx="442157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101" r="5066" b="11600"/>
          <a:stretch>
            <a:fillRect/>
          </a:stretch>
        </p:blipFill>
        <p:spPr bwMode="auto">
          <a:xfrm>
            <a:off x="4500562" y="2571744"/>
            <a:ext cx="445494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Презентация к уроку «Гражданская война в России»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428868"/>
            <a:ext cx="4857784" cy="3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2249424"/>
            <a:ext cx="347185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 уроку «Гражданская война в Росси» учащиеся вместе составляли несколько презентаций : «Белые», «Красные», «Зелёные». </a:t>
            </a:r>
          </a:p>
          <a:p>
            <a:r>
              <a:rPr lang="ru-RU" dirty="0" smtClean="0"/>
              <a:t>В презентацию были вставлены фрагменты документальной хроники : «Корнилов», «Будённый», «Ленин», «Красная армия».</a:t>
            </a:r>
          </a:p>
          <a:p>
            <a:r>
              <a:rPr lang="ru-RU" dirty="0" smtClean="0"/>
              <a:t>Этот приём позволяет «оживить» изучаемый материал, удержать на нём внимание, сделать процесс познания более интересным и увлекательным.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61" r="5189" b="10568"/>
          <a:stretch>
            <a:fillRect/>
          </a:stretch>
        </p:blipFill>
        <p:spPr bwMode="auto">
          <a:xfrm>
            <a:off x="357157" y="2285992"/>
            <a:ext cx="421245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51" r="6367" b="10568"/>
          <a:stretch>
            <a:fillRect/>
          </a:stretch>
        </p:blipFill>
        <p:spPr bwMode="auto">
          <a:xfrm>
            <a:off x="4714876" y="2285992"/>
            <a:ext cx="4082152" cy="317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Презентация к уроку «Гражданская война в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357298"/>
            <a:ext cx="48220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4857752" y="714356"/>
            <a:ext cx="3829048" cy="606103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Создавая презентации к уроку ученик обращается к дополнительному материалу, активно ищет информацию в Интернете, т.е. проводит мини исследовательскую работу</a:t>
            </a:r>
          </a:p>
          <a:p>
            <a:r>
              <a:rPr lang="ru-RU" sz="1800" dirty="0" smtClean="0"/>
              <a:t>У учащихся формируются умения и навыки поиска и обработки </a:t>
            </a:r>
            <a:r>
              <a:rPr lang="ru-RU" sz="1800" dirty="0" smtClean="0"/>
              <a:t>информации</a:t>
            </a:r>
          </a:p>
          <a:p>
            <a:r>
              <a:rPr lang="ru-RU" sz="1800" dirty="0" smtClean="0"/>
              <a:t>Ученик проявляет свои творческие качества при составлении и оформлении презентаций</a:t>
            </a:r>
            <a:endParaRPr lang="ru-RU" sz="1800" dirty="0" smtClean="0"/>
          </a:p>
          <a:p>
            <a:r>
              <a:rPr lang="ru-RU" sz="1800" dirty="0" smtClean="0"/>
              <a:t>Защищая презентацию на уроке ученик получает опыт публичных выступлений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61" r="3420" b="10568"/>
          <a:stretch>
            <a:fillRect/>
          </a:stretch>
        </p:blipFill>
        <p:spPr bwMode="auto">
          <a:xfrm>
            <a:off x="571472" y="857232"/>
            <a:ext cx="3857652" cy="28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51" r="2830" b="8357"/>
          <a:stretch>
            <a:fillRect/>
          </a:stretch>
        </p:blipFill>
        <p:spPr bwMode="auto">
          <a:xfrm>
            <a:off x="4572000" y="857232"/>
            <a:ext cx="37230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061" t="3199" r="3420" b="10568"/>
          <a:stretch>
            <a:fillRect/>
          </a:stretch>
        </p:blipFill>
        <p:spPr bwMode="auto">
          <a:xfrm>
            <a:off x="500034" y="385762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r="3420" b="10568"/>
          <a:stretch>
            <a:fillRect/>
          </a:stretch>
        </p:blipFill>
        <p:spPr bwMode="auto">
          <a:xfrm>
            <a:off x="4643438" y="3929066"/>
            <a:ext cx="3686172" cy="27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038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 на уроках истории и обществознания стимулирует мотивацию учения, познавательный интерес учащихся, возрастает эффективность самостоятельной работы, самообразование учащегося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</a:rPr>
              <a:t>экономит время за счет ускорения процесса отбора и систематизации информации</a:t>
            </a:r>
          </a:p>
          <a:p>
            <a:pPr algn="just"/>
            <a:r>
              <a:rPr lang="ru-RU" sz="1800" dirty="0" smtClean="0">
                <a:solidFill>
                  <a:srgbClr val="FFC000"/>
                </a:solidFill>
              </a:rPr>
              <a:t>дает возможность организации коллективной научно-исследовательской деятельности учащихся на базе мультимедиа средств</a:t>
            </a:r>
            <a:endPara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11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709" r="9031" b="8296"/>
          <a:stretch>
            <a:fillRect/>
          </a:stretch>
        </p:blipFill>
        <p:spPr bwMode="auto">
          <a:xfrm>
            <a:off x="0" y="2214554"/>
            <a:ext cx="4500594" cy="39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9031" r="9031" b="6644"/>
          <a:stretch>
            <a:fillRect/>
          </a:stretch>
        </p:blipFill>
        <p:spPr bwMode="auto">
          <a:xfrm>
            <a:off x="4572000" y="2214554"/>
            <a:ext cx="4429156" cy="40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1" t="844" r="2423" b="9948"/>
          <a:stretch>
            <a:fillRect/>
          </a:stretch>
        </p:blipFill>
        <p:spPr bwMode="auto">
          <a:xfrm>
            <a:off x="4572000" y="642918"/>
            <a:ext cx="3823619" cy="282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061" r="5189" b="8357"/>
          <a:stretch>
            <a:fillRect/>
          </a:stretch>
        </p:blipFill>
        <p:spPr bwMode="auto">
          <a:xfrm>
            <a:off x="357158" y="642918"/>
            <a:ext cx="3786214" cy="29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101" t="844" r="3745" b="9948"/>
          <a:stretch>
            <a:fillRect/>
          </a:stretch>
        </p:blipFill>
        <p:spPr bwMode="auto">
          <a:xfrm>
            <a:off x="285720" y="3786190"/>
            <a:ext cx="3905309" cy="2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2423" t="4148" r="3744" b="11600"/>
          <a:stretch>
            <a:fillRect/>
          </a:stretch>
        </p:blipFill>
        <p:spPr bwMode="auto">
          <a:xfrm>
            <a:off x="4500562" y="3643314"/>
            <a:ext cx="4214842" cy="30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Современное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Меняются цели и задачи, стоящие перед современным </a:t>
            </a:r>
            <a:r>
              <a:rPr lang="ru-RU" b="1" dirty="0" smtClean="0"/>
              <a:t>образованием</a:t>
            </a:r>
            <a:r>
              <a:rPr lang="ru-RU" dirty="0" smtClean="0"/>
              <a:t>  -  акцент </a:t>
            </a:r>
            <a:r>
              <a:rPr lang="ru-RU" dirty="0" smtClean="0"/>
              <a:t>переносится с «усвоения знаний» на формирование «компетентности», происходит переориентация образования на личностно-ориентированный (гуманистический) подход, противоположный </a:t>
            </a:r>
            <a:r>
              <a:rPr lang="ru-RU" dirty="0" err="1" smtClean="0"/>
              <a:t>знаниево-ориентированной</a:t>
            </a:r>
            <a:r>
              <a:rPr lang="ru-RU" dirty="0" smtClean="0"/>
              <a:t> </a:t>
            </a:r>
            <a:r>
              <a:rPr lang="ru-RU" dirty="0" smtClean="0"/>
              <a:t>педагогике.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Задача современного учителя</a:t>
            </a:r>
            <a:r>
              <a:rPr lang="ru-RU" dirty="0" smtClean="0"/>
              <a:t> – не преподносить знания школьникам, а более практичная – создать мотивацию и сформировать комплекс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 </a:t>
            </a:r>
            <a:r>
              <a:rPr lang="ru-RU" b="1" dirty="0" smtClean="0"/>
              <a:t>«учить самого себя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Основная </a:t>
            </a:r>
            <a:r>
              <a:rPr lang="ru-RU" b="1" dirty="0" smtClean="0"/>
              <a:t>задача школы </a:t>
            </a:r>
            <a:r>
              <a:rPr lang="ru-RU" dirty="0" smtClean="0"/>
              <a:t>- создание индивидуальной заинтересованности </a:t>
            </a:r>
            <a:r>
              <a:rPr lang="ru-RU" dirty="0" smtClean="0"/>
              <a:t> ученика в </a:t>
            </a:r>
            <a:r>
              <a:rPr lang="ru-RU" dirty="0" smtClean="0"/>
              <a:t>приобретении </a:t>
            </a:r>
            <a:r>
              <a:rPr lang="ru-RU" dirty="0" smtClean="0"/>
              <a:t>знаний и умение </a:t>
            </a:r>
            <a:r>
              <a:rPr lang="ru-RU" dirty="0" smtClean="0"/>
              <a:t>применять их в повседневной жизни.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i="1" dirty="0" smtClean="0"/>
              <a:t>Школьное НОУ</a:t>
            </a:r>
            <a:endParaRPr lang="ru-RU" i="1" dirty="0"/>
          </a:p>
        </p:txBody>
      </p:sp>
      <p:pic>
        <p:nvPicPr>
          <p:cNvPr id="6" name="Содержимое 5" descr="DSC01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285992"/>
            <a:ext cx="3048022" cy="2286016"/>
          </a:xfrm>
        </p:spPr>
      </p:pic>
      <p:pic>
        <p:nvPicPr>
          <p:cNvPr id="8" name="Рисунок 7" descr="DSC01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285992"/>
            <a:ext cx="2667019" cy="2000264"/>
          </a:xfrm>
          <a:prstGeom prst="rect">
            <a:avLst/>
          </a:prstGeom>
        </p:spPr>
      </p:pic>
      <p:pic>
        <p:nvPicPr>
          <p:cNvPr id="9" name="Рисунок 8" descr="DSC01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643446"/>
            <a:ext cx="2500330" cy="1875248"/>
          </a:xfrm>
          <a:prstGeom prst="rect">
            <a:avLst/>
          </a:prstGeom>
        </p:spPr>
      </p:pic>
      <p:pic>
        <p:nvPicPr>
          <p:cNvPr id="10" name="Рисунок 9" descr="DSC01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714884"/>
            <a:ext cx="2667018" cy="2000264"/>
          </a:xfrm>
          <a:prstGeom prst="rect">
            <a:avLst/>
          </a:prstGeom>
        </p:spPr>
      </p:pic>
      <p:pic>
        <p:nvPicPr>
          <p:cNvPr id="11" name="Рисунок 10" descr="DSC011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643182"/>
            <a:ext cx="2381267" cy="1785950"/>
          </a:xfrm>
          <a:prstGeom prst="rect">
            <a:avLst/>
          </a:prstGeom>
        </p:spPr>
      </p:pic>
      <p:pic>
        <p:nvPicPr>
          <p:cNvPr id="13" name="Рисунок 12" descr="DSC011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786322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8596" y="1214422"/>
            <a:ext cx="2362200" cy="1477328"/>
          </a:xfrm>
          <a:prstGeom prst="rect">
            <a:avLst/>
          </a:prstGeom>
          <a:gradFill rotWithShape="0">
            <a:gsLst>
              <a:gs pos="0">
                <a:srgbClr val="17FFC2"/>
              </a:gs>
              <a:gs pos="100000">
                <a:srgbClr val="17FFC2">
                  <a:gamma/>
                  <a:shade val="6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b="0" dirty="0" err="1"/>
              <a:t>Ускорение</a:t>
            </a:r>
            <a:r>
              <a:rPr lang="en-US" b="0" dirty="0"/>
              <a:t> </a:t>
            </a:r>
            <a:r>
              <a:rPr lang="en-US" b="0" dirty="0" err="1"/>
              <a:t>темпов</a:t>
            </a:r>
            <a:r>
              <a:rPr lang="en-US" b="0" dirty="0"/>
              <a:t>    </a:t>
            </a:r>
            <a:r>
              <a:rPr lang="en-US" b="0" dirty="0" err="1"/>
              <a:t>развития</a:t>
            </a:r>
            <a:r>
              <a:rPr lang="en-US" b="0" dirty="0"/>
              <a:t> </a:t>
            </a:r>
            <a:r>
              <a:rPr lang="en-US" b="0" dirty="0" err="1" smtClean="0"/>
              <a:t>общества</a:t>
            </a:r>
            <a:endParaRPr lang="ru-RU" b="0" dirty="0" smtClean="0"/>
          </a:p>
          <a:p>
            <a:pPr algn="l"/>
            <a:endParaRPr lang="ru-RU" dirty="0" smtClean="0"/>
          </a:p>
          <a:p>
            <a:pPr algn="l"/>
            <a:r>
              <a:rPr lang="ru-RU" b="0" dirty="0" smtClean="0"/>
              <a:t>Увеличение потока информации</a:t>
            </a:r>
            <a:endParaRPr lang="en-US" b="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29322" y="1643050"/>
            <a:ext cx="2857520" cy="646331"/>
          </a:xfrm>
          <a:prstGeom prst="rect">
            <a:avLst/>
          </a:prstGeom>
          <a:gradFill rotWithShape="0">
            <a:gsLst>
              <a:gs pos="0">
                <a:srgbClr val="17FFC2"/>
              </a:gs>
              <a:gs pos="100000">
                <a:srgbClr val="17FFC2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b="0" dirty="0" err="1"/>
              <a:t>Развитие</a:t>
            </a:r>
            <a:r>
              <a:rPr lang="en-US" b="0" dirty="0"/>
              <a:t> </a:t>
            </a:r>
            <a:r>
              <a:rPr lang="en-US" b="0" dirty="0" err="1"/>
              <a:t>таких</a:t>
            </a:r>
            <a:r>
              <a:rPr lang="en-US" b="0" dirty="0"/>
              <a:t> </a:t>
            </a:r>
            <a:r>
              <a:rPr lang="ru-RU" b="0" dirty="0" smtClean="0"/>
              <a:t>умений у учащихся</a:t>
            </a:r>
            <a:r>
              <a:rPr lang="en-US" b="0" dirty="0" smtClean="0"/>
              <a:t>, </a:t>
            </a:r>
            <a:r>
              <a:rPr lang="en-US" b="0" dirty="0" err="1" smtClean="0"/>
              <a:t>как</a:t>
            </a:r>
            <a:r>
              <a:rPr lang="ru-RU" b="0" dirty="0" smtClean="0"/>
              <a:t>: </a:t>
            </a:r>
            <a:endParaRPr lang="en-US" b="0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43372" y="4572008"/>
            <a:ext cx="392909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Быть </a:t>
            </a:r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коммуникабельными, уметь работать сообща в различных областях, в различных ситуациях</a:t>
            </a:r>
            <a:endParaRPr lang="en-US" sz="2000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429092" y="5786454"/>
            <a:ext cx="442918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Умение использовать </a:t>
            </a:r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для решения поставленных задач современные </a:t>
            </a:r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технологии</a:t>
            </a:r>
            <a:endParaRPr lang="en-US" sz="2000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429000" y="2438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b="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57200" y="4191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b="0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 rot="522769">
            <a:off x="2780834" y="1384672"/>
            <a:ext cx="3276600" cy="1123950"/>
          </a:xfrm>
          <a:prstGeom prst="curvedDownArrow">
            <a:avLst>
              <a:gd name="adj1" fmla="val 58305"/>
              <a:gd name="adj2" fmla="val 116610"/>
              <a:gd name="adj3" fmla="val 33333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76" name="WordArt 20"/>
          <p:cNvSpPr>
            <a:spLocks noChangeArrowheads="1" noChangeShapeType="1" noTextEdit="1"/>
          </p:cNvSpPr>
          <p:nvPr/>
        </p:nvSpPr>
        <p:spPr bwMode="auto">
          <a:xfrm>
            <a:off x="320675" y="533400"/>
            <a:ext cx="8496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81320" dir="13880412" algn="ctr" rotWithShape="0">
                    <a:schemeClr val="tx1"/>
                  </a:outerShdw>
                </a:effectLst>
                <a:latin typeface="Impact"/>
              </a:rPr>
              <a:t>Компетентностный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81320" dir="13880412" algn="ctr" rotWithShape="0">
                    <a:schemeClr val="tx1"/>
                  </a:outerShdw>
                </a:effectLst>
                <a:latin typeface="Impact"/>
              </a:rPr>
              <a:t> подход и рынок труда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29256" y="2643182"/>
            <a:ext cx="3429024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Умение 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гибко адаптироваться в меняющихся жизненных 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ситуациях: </a:t>
            </a:r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</a:rPr>
              <a:t>самостоятельно </a:t>
            </a:r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</a:rPr>
              <a:t>приобретая необходимые </a:t>
            </a:r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</a:rPr>
              <a:t>знания и применять их </a:t>
            </a:r>
            <a:r>
              <a:rPr lang="ru-RU" sz="1600" i="1" dirty="0" smtClean="0">
                <a:solidFill>
                  <a:schemeClr val="tx1"/>
                </a:solidFill>
                <a:latin typeface="Monotype Corsiva" pitchFamily="66" charset="0"/>
              </a:rPr>
              <a:t>на практике для решения разнообразных возникающих проблем</a:t>
            </a:r>
            <a:endParaRPr lang="en-US" sz="1600" i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4348" y="2857496"/>
            <a:ext cx="364333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Умение грамотно 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работать с информацией </a:t>
            </a:r>
            <a:r>
              <a:rPr lang="ru-RU" i="1" dirty="0" smtClean="0">
                <a:solidFill>
                  <a:srgbClr val="FFC000"/>
                </a:solidFill>
                <a:latin typeface="Monotype Corsiva" pitchFamily="66" charset="0"/>
              </a:rPr>
              <a:t>:</a:t>
            </a:r>
            <a:r>
              <a:rPr lang="ru-RU" sz="1600" i="1" dirty="0" smtClean="0">
                <a:latin typeface="Monotype Corsiva" pitchFamily="66" charset="0"/>
              </a:rPr>
              <a:t>собирать необходимые для решения определенной проблемы факты, анализировать их, делать необходимые обобщения, делать аргументированные выводы</a:t>
            </a:r>
            <a:endParaRPr lang="en-US" sz="1600" i="1" dirty="0" smtClean="0">
              <a:latin typeface="Monotype Corsiva" pitchFamily="66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5429264"/>
            <a:ext cx="3929090" cy="984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lvl="0"/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Быть </a:t>
            </a:r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</a:rPr>
              <a:t>способными генерировать новые идеи, творчески мыслить; </a:t>
            </a:r>
          </a:p>
          <a:p>
            <a:endParaRPr lang="en-US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  <p:bldP spid="19461" grpId="0" animBg="1" autoUpdateAnimBg="0"/>
      <p:bldP spid="19462" grpId="0" animBg="1" autoUpdateAnimBg="0"/>
      <p:bldP spid="19465" grpId="0" animBg="1" autoUpdateAnimBg="0"/>
      <p:bldP spid="19475" grpId="0" animBg="1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Интерактивная доска – сенсорный экран, присоединенный  к компьютеру, изображение  с которого передает на доску проектор. </a:t>
            </a:r>
          </a:p>
          <a:p>
            <a:r>
              <a:rPr lang="ru-RU" b="1" dirty="0" smtClean="0"/>
              <a:t>Достаточно прикоснуться  к поверхности доски, чтобы начать работу на компьютере.</a:t>
            </a:r>
          </a:p>
          <a:p>
            <a:r>
              <a:rPr lang="ru-RU" b="1" dirty="0" smtClean="0"/>
              <a:t>Интерактивная доска  имеет  интуитивно понятный, дружественный графический  интерфейс.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</a:rPr>
              <a:t>МЫ ВОСПРИНИМАЕМ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10%  из того, что мы ЧИТАЕМ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20%  из того, что мы СЛЫШИМ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30%  из того, что мы ВИДИМ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50%  из того, что мы ВИДИМ и СЛЫШИМ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70%  из того, что ОБСУЖДАЕМ с другими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80%  из того, что мы ИСПЫТЫВАЕМ лично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95%  из того, что мы ПРЕПОДАЕМ кому-то еще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DFAFD"/>
                </a:solidFill>
              </a:rPr>
              <a:t>						Уильям </a:t>
            </a:r>
            <a:r>
              <a:rPr lang="ru-RU" b="1" dirty="0" err="1" smtClean="0">
                <a:solidFill>
                  <a:srgbClr val="8DFAFD"/>
                </a:solidFill>
              </a:rPr>
              <a:t>Глассер</a:t>
            </a:r>
            <a:endParaRPr lang="ru-RU" b="1" dirty="0" smtClean="0">
              <a:solidFill>
                <a:srgbClr val="8DFAFD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Обостряется восприятие</a:t>
            </a:r>
            <a:endParaRPr lang="ru-RU" dirty="0"/>
          </a:p>
        </p:txBody>
      </p:sp>
      <p:sp>
        <p:nvSpPr>
          <p:cNvPr id="4" name="Freeform 5"/>
          <p:cNvSpPr>
            <a:spLocks noGrp="1" noEditPoints="1"/>
          </p:cNvSpPr>
          <p:nvPr>
            <p:ph idx="1"/>
          </p:nvPr>
        </p:nvSpPr>
        <p:spPr bwMode="gray">
          <a:xfrm rot="20308263">
            <a:off x="3016096" y="2006100"/>
            <a:ext cx="5915618" cy="4325112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42844" y="1785926"/>
            <a:ext cx="407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Verdana" pitchFamily="34" charset="0"/>
              </a:rPr>
              <a:t>Различные каналы восприятия</a:t>
            </a: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invGray">
          <a:xfrm>
            <a:off x="2500298" y="2214554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" name="AutoShape 28"/>
          <p:cNvCxnSpPr>
            <a:cxnSpLocks noChangeShapeType="1"/>
          </p:cNvCxnSpPr>
          <p:nvPr/>
        </p:nvCxnSpPr>
        <p:spPr bwMode="black">
          <a:xfrm flipH="1">
            <a:off x="500034" y="2214554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" name="Oval 7"/>
          <p:cNvSpPr>
            <a:spLocks noChangeArrowheads="1"/>
          </p:cNvSpPr>
          <p:nvPr/>
        </p:nvSpPr>
        <p:spPr bwMode="gray">
          <a:xfrm>
            <a:off x="4786314" y="164305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929190" y="1928802"/>
            <a:ext cx="912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FF0000"/>
                </a:solidFill>
                <a:latin typeface="Verdana" pitchFamily="34" charset="0"/>
              </a:rPr>
              <a:t>Текст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gray">
          <a:xfrm>
            <a:off x="2857488" y="3571876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ru-RU" b="1" dirty="0" smtClean="0"/>
              <a:t>Звук</a:t>
            </a:r>
            <a:endParaRPr lang="ru-RU" b="1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gray">
          <a:xfrm>
            <a:off x="4286248" y="5429264"/>
            <a:ext cx="1500198" cy="12747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gray">
          <a:xfrm>
            <a:off x="6643702" y="4643446"/>
            <a:ext cx="1643074" cy="128588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анимация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gray">
          <a:xfrm>
            <a:off x="7429520" y="2428868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видео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42844" y="2714620"/>
            <a:ext cx="2786082" cy="3643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Мультимедиа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совокупность компьютерных технологий, одновременно использующих несколько информационных сред: графику, текст, видео, фотографию, анимацию, звуковые эффекты, высококачественное звуковое сопровождение.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gray">
          <a:xfrm>
            <a:off x="457200" y="2249424"/>
            <a:ext cx="8229600" cy="750948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/>
              <a:t>1. Интенсификация урока</a:t>
            </a:r>
            <a:endParaRPr lang="ru-RU" sz="24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n-ea"/>
                <a:cs typeface="+mn-cs"/>
              </a:rPr>
              <a:t>Что дает использование ИД?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500034" y="3143248"/>
            <a:ext cx="8143932" cy="642942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FFC000"/>
                </a:solidFill>
              </a:rPr>
              <a:t>2. Повышение интереса и мотивации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500034" y="3929066"/>
            <a:ext cx="8143932" cy="642942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/>
              <a:t>3. Индивидуализация обучения</a:t>
            </a:r>
            <a:r>
              <a:rPr lang="ru-RU" sz="2400"/>
              <a:t>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71472" y="4786322"/>
            <a:ext cx="8072494" cy="642942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/>
              <a:t>4. </a:t>
            </a:r>
            <a:r>
              <a:rPr lang="ru-RU" sz="2400" b="1" dirty="0">
                <a:solidFill>
                  <a:srgbClr val="FFC000"/>
                </a:solidFill>
              </a:rPr>
              <a:t>Эффективность подачи материала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500034" y="5715016"/>
            <a:ext cx="8001056" cy="714380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 smtClean="0"/>
              <a:t>5. </a:t>
            </a:r>
            <a:r>
              <a:rPr lang="ru-RU" sz="2400" b="1" dirty="0"/>
              <a:t>Неограниченные ресурсы</a:t>
            </a: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/>
              <a:t>Мультимедиа    урок</a:t>
            </a:r>
            <a:endParaRPr lang="ru-RU" sz="3600" i="1" dirty="0"/>
          </a:p>
        </p:txBody>
      </p:sp>
      <p:sp>
        <p:nvSpPr>
          <p:cNvPr id="4" name="AutoShape 31"/>
          <p:cNvSpPr>
            <a:spLocks noGrp="1" noChangeArrowheads="1"/>
          </p:cNvSpPr>
          <p:nvPr>
            <p:ph idx="1"/>
          </p:nvPr>
        </p:nvSpPr>
        <p:spPr bwMode="auto">
          <a:xfrm>
            <a:off x="457200" y="2249424"/>
            <a:ext cx="8229600" cy="6080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 lnSpcReduction="10000"/>
          </a:bodyPr>
          <a:lstStyle/>
          <a:p>
            <a:pPr algn="ctr"/>
            <a:r>
              <a:rPr lang="ru-RU" sz="2400" b="1" dirty="0"/>
              <a:t>Эффективный урок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571604" y="2786058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" name="AutoShape 31"/>
          <p:cNvSpPr txBox="1">
            <a:spLocks noChangeArrowheads="1"/>
          </p:cNvSpPr>
          <p:nvPr/>
        </p:nvSpPr>
        <p:spPr bwMode="auto">
          <a:xfrm>
            <a:off x="142844" y="5286388"/>
            <a:ext cx="2500330" cy="6080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Эл. учебники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utoShape 31"/>
          <p:cNvSpPr txBox="1">
            <a:spLocks noChangeArrowheads="1"/>
          </p:cNvSpPr>
          <p:nvPr/>
        </p:nvSpPr>
        <p:spPr bwMode="auto">
          <a:xfrm>
            <a:off x="1500166" y="6143644"/>
            <a:ext cx="2500330" cy="6080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энциклопедии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AutoShape 31"/>
          <p:cNvSpPr txBox="1">
            <a:spLocks noChangeArrowheads="1"/>
          </p:cNvSpPr>
          <p:nvPr/>
        </p:nvSpPr>
        <p:spPr bwMode="auto">
          <a:xfrm>
            <a:off x="3143240" y="5286388"/>
            <a:ext cx="2500330" cy="6080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тестирование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AutoShape 31"/>
          <p:cNvSpPr txBox="1">
            <a:spLocks noChangeArrowheads="1"/>
          </p:cNvSpPr>
          <p:nvPr/>
        </p:nvSpPr>
        <p:spPr bwMode="auto">
          <a:xfrm>
            <a:off x="5214942" y="6000768"/>
            <a:ext cx="2500330" cy="750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anchor="ctr">
            <a:normAutofit fontScale="7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000" b="1" dirty="0" smtClean="0">
                <a:solidFill>
                  <a:srgbClr val="FFC000"/>
                </a:solidFill>
              </a:rPr>
              <a:t>Моделирующая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000" b="1" dirty="0" smtClean="0">
                <a:solidFill>
                  <a:srgbClr val="FFC000"/>
                </a:solidFill>
              </a:rPr>
              <a:t>среда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31"/>
          <p:cNvSpPr txBox="1">
            <a:spLocks noChangeArrowheads="1"/>
          </p:cNvSpPr>
          <p:nvPr/>
        </p:nvSpPr>
        <p:spPr bwMode="auto">
          <a:xfrm>
            <a:off x="6572264" y="5214950"/>
            <a:ext cx="2133616" cy="6080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3257544" cy="4325112"/>
          </a:xfrm>
          <a:solidFill>
            <a:schemeClr val="bg1"/>
          </a:solidFill>
          <a:ln w="76200">
            <a:solidFill>
              <a:srgbClr val="006600"/>
            </a:solidFill>
          </a:ln>
        </p:spPr>
        <p:txBody>
          <a:bodyPr>
            <a:normAutofit lnSpcReduction="10000"/>
          </a:bodyPr>
          <a:lstStyle/>
          <a:p>
            <a:pPr marL="8890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Когда ребенок смотрит на стандартную доску, она для него настолько обыденна, что ничего интересного он от нее не ожидает.</a:t>
            </a:r>
          </a:p>
          <a:p>
            <a:pPr marL="8890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 Но когда ученик видит такую яркую, интерактивную доску, которая отвечает на определенные детские импульсы, то все внимание направлено уже на нее, на учителя, на предмет обсуждения и на материал. </a:t>
            </a:r>
          </a:p>
        </p:txBody>
      </p:sp>
      <p:pic>
        <p:nvPicPr>
          <p:cNvPr id="7" name="Рисунок 6" descr="DSC01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785926"/>
            <a:ext cx="4500594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417</TotalTime>
  <Words>716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Современные педагогические технологии на уроках истории и обществознания</vt:lpstr>
      <vt:lpstr>Современное образование</vt:lpstr>
      <vt:lpstr>Слайд 3</vt:lpstr>
      <vt:lpstr>Слайд 4</vt:lpstr>
      <vt:lpstr>МЫ ВОСПРИНИМАЕМ</vt:lpstr>
      <vt:lpstr>Обостряется восприятие</vt:lpstr>
      <vt:lpstr>Что дает использование ИД?</vt:lpstr>
      <vt:lpstr>Мультимедиа    урок</vt:lpstr>
      <vt:lpstr>Слайд 9</vt:lpstr>
      <vt:lpstr>Преимущества мультимедийных технологий в преподавании истории:</vt:lpstr>
      <vt:lpstr>Слайд 11</vt:lpstr>
      <vt:lpstr>Презентации учащихся«Промыслы России» </vt:lpstr>
      <vt:lpstr>Презентация к уроку «Гражданская война в России»</vt:lpstr>
      <vt:lpstr>Презентация к уроку «Гражданская война в России»</vt:lpstr>
      <vt:lpstr>Слайд 15</vt:lpstr>
      <vt:lpstr>Слайд 16</vt:lpstr>
      <vt:lpstr>Слайд 17</vt:lpstr>
      <vt:lpstr>Исследовательская работа</vt:lpstr>
      <vt:lpstr>Слайд 19</vt:lpstr>
      <vt:lpstr>Школьное НОУ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</dc:title>
  <dc:creator>Sunrise</dc:creator>
  <cp:lastModifiedBy>Sunrise</cp:lastModifiedBy>
  <cp:revision>43</cp:revision>
  <dcterms:created xsi:type="dcterms:W3CDTF">2010-03-22T15:40:17Z</dcterms:created>
  <dcterms:modified xsi:type="dcterms:W3CDTF">2010-04-01T20:03:00Z</dcterms:modified>
</cp:coreProperties>
</file>